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2194560"/>
            <a:ext cx="10972800" cy="1371600"/>
          </a:xfrm>
          <a:prstGeom prst="rect">
            <a:avLst/>
          </a:prstGeom>
          <a:noFill/>
        </p:spPr>
        <p:txBody>
          <a:bodyPr wrap="square" lIns="45720" rIns="45720">
            <a:spAutoFit/>
          </a:bodyPr>
          <a:lstStyle/>
          <a:p>
            <a:r>
              <a:rPr sz="2000" b="0">
                <a:solidFill>
                  <a:srgbClr val="808080"/>
                </a:solidFill>
              </a:rPr>
              <a:t>Brand kit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2560320"/>
            <a:ext cx="10972800" cy="1828800"/>
          </a:xfrm>
          <a:prstGeom prst="rect">
            <a:avLst/>
          </a:prstGeom>
          <a:noFill/>
        </p:spPr>
        <p:txBody>
          <a:bodyPr wrap="square" lIns="45720" rIns="45720">
            <a:spAutoFit/>
          </a:bodyPr>
          <a:lstStyle/>
          <a:p>
            <a:r>
              <a:rPr sz="5400" b="1">
                <a:solidFill>
                  <a:srgbClr val="171717"/>
                </a:solidFill>
              </a:rPr>
              <a:t>Vercel landing (vercel.com)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4572000"/>
            <a:ext cx="10972800" cy="457200"/>
          </a:xfrm>
          <a:prstGeom prst="rect">
            <a:avLst/>
          </a:prstGeom>
          <a:noFill/>
        </p:spPr>
        <p:txBody>
          <a:bodyPr wrap="square" lIns="45720" rIns="45720">
            <a:spAutoFit/>
          </a:bodyPr>
          <a:lstStyle/>
          <a:p>
            <a:r>
              <a:rPr sz="1400" b="0">
                <a:solidFill>
                  <a:srgbClr val="4B5563"/>
                </a:solidFill>
                <a:latin typeface="Consolas"/>
              </a:rPr>
              <a:t>https://vercel.com/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5029200"/>
            <a:ext cx="10972800" cy="457200"/>
          </a:xfrm>
          <a:prstGeom prst="rect">
            <a:avLst/>
          </a:prstGeom>
          <a:noFill/>
        </p:spPr>
        <p:txBody>
          <a:bodyPr wrap="square" lIns="45720" rIns="45720">
            <a:spAutoFit/>
          </a:bodyPr>
          <a:lstStyle/>
          <a:p>
            <a:r>
              <a:rPr sz="1100" b="0">
                <a:solidFill>
                  <a:srgbClr val="9CA3AF"/>
                </a:solidFill>
              </a:rPr>
              <a:t>Captured 2026-05-18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6309360"/>
            <a:ext cx="10972800" cy="365760"/>
          </a:xfrm>
          <a:prstGeom prst="rect">
            <a:avLst/>
          </a:prstGeom>
          <a:noFill/>
        </p:spPr>
        <p:txBody>
          <a:bodyPr wrap="square" lIns="45720" rIns="45720">
            <a:spAutoFit/>
          </a:bodyPr>
          <a:lstStyle/>
          <a:p>
            <a:r>
              <a:rPr sz="900" b="0">
                <a:solidFill>
                  <a:srgbClr val="9CA3AF"/>
                </a:solidFill>
              </a:rPr>
              <a:t>Generated with anydesign · for Claude Design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5486400" cy="548640"/>
          </a:xfrm>
          <a:prstGeom prst="rect">
            <a:avLst/>
          </a:prstGeom>
          <a:noFill/>
        </p:spPr>
        <p:txBody>
          <a:bodyPr wrap="square" lIns="45720" rIns="45720">
            <a:spAutoFit/>
          </a:bodyPr>
          <a:lstStyle/>
          <a:p>
            <a:r>
              <a:rPr sz="2400" b="1">
                <a:solidFill>
                  <a:srgbClr val="171717"/>
                </a:solidFill>
              </a:rPr>
              <a:t>Spacing scale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400800" y="457200"/>
            <a:ext cx="5486400" cy="548640"/>
          </a:xfrm>
          <a:prstGeom prst="rect">
            <a:avLst/>
          </a:prstGeom>
          <a:noFill/>
        </p:spPr>
        <p:txBody>
          <a:bodyPr wrap="square" lIns="45720" rIns="45720">
            <a:spAutoFit/>
          </a:bodyPr>
          <a:lstStyle/>
          <a:p>
            <a:r>
              <a:rPr sz="2400" b="1">
                <a:solidFill>
                  <a:srgbClr val="171717"/>
                </a:solidFill>
              </a:rPr>
              <a:t>Radii</a:t>
            </a:r>
          </a:p>
        </p:txBody>
      </p:sp>
      <p:sp>
        <p:nvSpPr>
          <p:cNvPr id="4" name="Rectangle 3"/>
          <p:cNvSpPr/>
          <p:nvPr/>
        </p:nvSpPr>
        <p:spPr>
          <a:xfrm>
            <a:off x="548640" y="1371600"/>
            <a:ext cx="114300" cy="228600"/>
          </a:xfrm>
          <a:prstGeom prst="rect">
            <a:avLst/>
          </a:prstGeom>
          <a:solidFill>
            <a:srgbClr val="17171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54380" y="1353312"/>
            <a:ext cx="27432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000">
                <a:solidFill>
                  <a:srgbClr val="4B5563"/>
                </a:solidFill>
              </a:rPr>
              <a:t>4</a:t>
            </a:r>
          </a:p>
        </p:txBody>
      </p:sp>
      <p:sp>
        <p:nvSpPr>
          <p:cNvPr id="6" name="Rectangle 5"/>
          <p:cNvSpPr/>
          <p:nvPr/>
        </p:nvSpPr>
        <p:spPr>
          <a:xfrm>
            <a:off x="548640" y="1737360"/>
            <a:ext cx="228600" cy="228600"/>
          </a:xfrm>
          <a:prstGeom prst="rect">
            <a:avLst/>
          </a:prstGeom>
          <a:solidFill>
            <a:srgbClr val="17171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868680" y="1719072"/>
            <a:ext cx="27432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000">
                <a:solidFill>
                  <a:srgbClr val="4B5563"/>
                </a:solidFill>
              </a:rPr>
              <a:t>8</a:t>
            </a:r>
          </a:p>
        </p:txBody>
      </p:sp>
      <p:sp>
        <p:nvSpPr>
          <p:cNvPr id="8" name="Rectangle 7"/>
          <p:cNvSpPr/>
          <p:nvPr/>
        </p:nvSpPr>
        <p:spPr>
          <a:xfrm>
            <a:off x="548640" y="2103120"/>
            <a:ext cx="342900" cy="228600"/>
          </a:xfrm>
          <a:prstGeom prst="rect">
            <a:avLst/>
          </a:prstGeom>
          <a:solidFill>
            <a:srgbClr val="17171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982980" y="2084832"/>
            <a:ext cx="27432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000">
                <a:solidFill>
                  <a:srgbClr val="4B5563"/>
                </a:solidFill>
              </a:rPr>
              <a:t>12</a:t>
            </a:r>
          </a:p>
        </p:txBody>
      </p:sp>
      <p:sp>
        <p:nvSpPr>
          <p:cNvPr id="10" name="Rectangle 9"/>
          <p:cNvSpPr/>
          <p:nvPr/>
        </p:nvSpPr>
        <p:spPr>
          <a:xfrm>
            <a:off x="548640" y="2468880"/>
            <a:ext cx="457200" cy="228600"/>
          </a:xfrm>
          <a:prstGeom prst="rect">
            <a:avLst/>
          </a:prstGeom>
          <a:solidFill>
            <a:srgbClr val="17171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097280" y="2450592"/>
            <a:ext cx="27432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000">
                <a:solidFill>
                  <a:srgbClr val="4B5563"/>
                </a:solidFill>
              </a:rPr>
              <a:t>16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48640" y="2834640"/>
            <a:ext cx="685800" cy="228600"/>
          </a:xfrm>
          <a:prstGeom prst="rect">
            <a:avLst/>
          </a:prstGeom>
          <a:solidFill>
            <a:srgbClr val="17171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1325880" y="2816352"/>
            <a:ext cx="27432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000">
                <a:solidFill>
                  <a:srgbClr val="4B5563"/>
                </a:solidFill>
              </a:rPr>
              <a:t>24</a:t>
            </a:r>
          </a:p>
        </p:txBody>
      </p:sp>
      <p:sp>
        <p:nvSpPr>
          <p:cNvPr id="14" name="Rectangle 13"/>
          <p:cNvSpPr/>
          <p:nvPr/>
        </p:nvSpPr>
        <p:spPr>
          <a:xfrm>
            <a:off x="548640" y="3200400"/>
            <a:ext cx="914400" cy="228600"/>
          </a:xfrm>
          <a:prstGeom prst="rect">
            <a:avLst/>
          </a:prstGeom>
          <a:solidFill>
            <a:srgbClr val="17171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1554480" y="3182112"/>
            <a:ext cx="27432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000">
                <a:solidFill>
                  <a:srgbClr val="4B5563"/>
                </a:solidFill>
              </a:rPr>
              <a:t>32</a:t>
            </a:r>
          </a:p>
        </p:txBody>
      </p:sp>
      <p:sp>
        <p:nvSpPr>
          <p:cNvPr id="16" name="Rectangle 15"/>
          <p:cNvSpPr/>
          <p:nvPr/>
        </p:nvSpPr>
        <p:spPr>
          <a:xfrm>
            <a:off x="548640" y="3566160"/>
            <a:ext cx="1143000" cy="228600"/>
          </a:xfrm>
          <a:prstGeom prst="rect">
            <a:avLst/>
          </a:prstGeom>
          <a:solidFill>
            <a:srgbClr val="17171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1783080" y="3547872"/>
            <a:ext cx="27432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000">
                <a:solidFill>
                  <a:srgbClr val="4B5563"/>
                </a:solidFill>
              </a:rPr>
              <a:t>40</a:t>
            </a:r>
          </a:p>
        </p:txBody>
      </p:sp>
      <p:sp>
        <p:nvSpPr>
          <p:cNvPr id="18" name="Rectangle 17"/>
          <p:cNvSpPr/>
          <p:nvPr/>
        </p:nvSpPr>
        <p:spPr>
          <a:xfrm>
            <a:off x="548640" y="3931920"/>
            <a:ext cx="1828800" cy="228600"/>
          </a:xfrm>
          <a:prstGeom prst="rect">
            <a:avLst/>
          </a:prstGeom>
          <a:solidFill>
            <a:srgbClr val="17171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2468880" y="3913632"/>
            <a:ext cx="27432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000">
                <a:solidFill>
                  <a:srgbClr val="4B5563"/>
                </a:solidFill>
              </a:rPr>
              <a:t>64</a:t>
            </a:r>
          </a:p>
        </p:txBody>
      </p:sp>
      <p:sp>
        <p:nvSpPr>
          <p:cNvPr id="20" name="Rectangle 19"/>
          <p:cNvSpPr/>
          <p:nvPr/>
        </p:nvSpPr>
        <p:spPr>
          <a:xfrm>
            <a:off x="548640" y="4297680"/>
            <a:ext cx="2743200" cy="228600"/>
          </a:xfrm>
          <a:prstGeom prst="rect">
            <a:avLst/>
          </a:prstGeom>
          <a:solidFill>
            <a:srgbClr val="17171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3383280" y="4279392"/>
            <a:ext cx="27432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000">
                <a:solidFill>
                  <a:srgbClr val="4B5563"/>
                </a:solidFill>
              </a:rPr>
              <a:t>96</a:t>
            </a:r>
          </a:p>
        </p:txBody>
      </p:sp>
      <p:sp>
        <p:nvSpPr>
          <p:cNvPr id="22" name="Rectangle 21"/>
          <p:cNvSpPr/>
          <p:nvPr/>
        </p:nvSpPr>
        <p:spPr>
          <a:xfrm>
            <a:off x="548640" y="4663440"/>
            <a:ext cx="3657600" cy="228600"/>
          </a:xfrm>
          <a:prstGeom prst="rect">
            <a:avLst/>
          </a:prstGeom>
          <a:solidFill>
            <a:srgbClr val="17171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4297680" y="4645152"/>
            <a:ext cx="27432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000">
                <a:solidFill>
                  <a:srgbClr val="4B5563"/>
                </a:solidFill>
              </a:rPr>
              <a:t>128</a:t>
            </a:r>
          </a:p>
        </p:txBody>
      </p:sp>
      <p:sp>
        <p:nvSpPr>
          <p:cNvPr id="24" name="Rectangle 23"/>
          <p:cNvSpPr/>
          <p:nvPr/>
        </p:nvSpPr>
        <p:spPr>
          <a:xfrm>
            <a:off x="548640" y="5029200"/>
            <a:ext cx="4572000" cy="228600"/>
          </a:xfrm>
          <a:prstGeom prst="rect">
            <a:avLst/>
          </a:prstGeom>
          <a:solidFill>
            <a:srgbClr val="17171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5212080" y="5010912"/>
            <a:ext cx="27432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000">
                <a:solidFill>
                  <a:srgbClr val="4B5563"/>
                </a:solidFill>
              </a:rPr>
              <a:t>192</a:t>
            </a:r>
          </a:p>
        </p:txBody>
      </p:sp>
      <p:sp>
        <p:nvSpPr>
          <p:cNvPr id="26" name="Rectangle 25"/>
          <p:cNvSpPr/>
          <p:nvPr/>
        </p:nvSpPr>
        <p:spPr>
          <a:xfrm>
            <a:off x="548640" y="5394960"/>
            <a:ext cx="4572000" cy="228600"/>
          </a:xfrm>
          <a:prstGeom prst="rect">
            <a:avLst/>
          </a:prstGeom>
          <a:solidFill>
            <a:srgbClr val="17171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5212080" y="5376672"/>
            <a:ext cx="27432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000">
                <a:solidFill>
                  <a:srgbClr val="4B5563"/>
                </a:solidFill>
              </a:rPr>
              <a:t>256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400800" y="1371600"/>
            <a:ext cx="1097280" cy="548640"/>
          </a:xfrm>
          <a:prstGeom prst="roundRect">
            <a:avLst>
              <a:gd name="adj" fmla="val 5000"/>
            </a:avLst>
          </a:prstGeom>
          <a:solidFill>
            <a:srgbClr val="F5F5F5"/>
          </a:solidFill>
          <a:ln>
            <a:solidFill>
              <a:srgbClr val="EBEBE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7589520" y="1417320"/>
            <a:ext cx="3657600" cy="457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100">
                <a:solidFill>
                  <a:srgbClr val="4B5563"/>
                </a:solidFill>
              </a:rPr>
              <a:t>sm · 6px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6400800" y="2057400"/>
            <a:ext cx="1097280" cy="548640"/>
          </a:xfrm>
          <a:prstGeom prst="roundRect">
            <a:avLst>
              <a:gd name="adj" fmla="val 6666"/>
            </a:avLst>
          </a:prstGeom>
          <a:solidFill>
            <a:srgbClr val="F5F5F5"/>
          </a:solidFill>
          <a:ln>
            <a:solidFill>
              <a:srgbClr val="EBEBE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7589520" y="2103120"/>
            <a:ext cx="3657600" cy="457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100">
                <a:solidFill>
                  <a:srgbClr val="4B5563"/>
                </a:solidFill>
              </a:rPr>
              <a:t>marketing · 8px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6400800" y="2743200"/>
            <a:ext cx="1097280" cy="548640"/>
          </a:xfrm>
          <a:prstGeom prst="roundRect">
            <a:avLst>
              <a:gd name="adj" fmla="val 10000"/>
            </a:avLst>
          </a:prstGeom>
          <a:solidFill>
            <a:srgbClr val="F5F5F5"/>
          </a:solidFill>
          <a:ln>
            <a:solidFill>
              <a:srgbClr val="EBEBE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7589520" y="2788920"/>
            <a:ext cx="3657600" cy="457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100">
                <a:solidFill>
                  <a:srgbClr val="4B5563"/>
                </a:solidFill>
              </a:rPr>
              <a:t>modal · 12px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6400800" y="3429000"/>
            <a:ext cx="1097280" cy="548640"/>
          </a:xfrm>
          <a:prstGeom prst="roundRect">
            <a:avLst>
              <a:gd name="adj" fmla="val 50000"/>
            </a:avLst>
          </a:prstGeom>
          <a:solidFill>
            <a:srgbClr val="F5F5F5"/>
          </a:solidFill>
          <a:ln>
            <a:solidFill>
              <a:srgbClr val="EBEBE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TextBox 34"/>
          <p:cNvSpPr txBox="1"/>
          <p:nvPr/>
        </p:nvSpPr>
        <p:spPr>
          <a:xfrm>
            <a:off x="7589520" y="3474720"/>
            <a:ext cx="3657600" cy="457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100">
                <a:solidFill>
                  <a:srgbClr val="4B5563"/>
                </a:solidFill>
              </a:rPr>
              <a:t>pill · 9999px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10972800" cy="548640"/>
          </a:xfrm>
          <a:prstGeom prst="rect">
            <a:avLst/>
          </a:prstGeom>
          <a:noFill/>
        </p:spPr>
        <p:txBody>
          <a:bodyPr wrap="square" lIns="45720" rIns="45720">
            <a:spAutoFit/>
          </a:bodyPr>
          <a:lstStyle/>
          <a:p>
            <a:r>
              <a:rPr sz="2800" b="1">
                <a:solidFill>
                  <a:srgbClr val="171717"/>
                </a:solidFill>
              </a:rPr>
              <a:t>Components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1371600"/>
            <a:ext cx="54864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300" b="1">
                <a:solidFill>
                  <a:srgbClr val="171717"/>
                </a:solidFill>
                <a:latin typeface="Consolas"/>
              </a:rPr>
              <a:t>button-primary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691640"/>
            <a:ext cx="5486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000">
                <a:solidFill>
                  <a:srgbClr val="4B5563"/>
                </a:solidFill>
              </a:rPr>
              <a:t>backgroundColor: {colors.primary} · textColor: {colors.surface} · rounded: {rounded.sm} · padding: 10px 24px · typography: {typography.body-sm}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2286000"/>
            <a:ext cx="54864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300" b="1">
                <a:solidFill>
                  <a:srgbClr val="171717"/>
                </a:solidFill>
                <a:latin typeface="Consolas"/>
              </a:rPr>
              <a:t>button-secondary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2606040"/>
            <a:ext cx="5486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000">
                <a:solidFill>
                  <a:srgbClr val="4B5563"/>
                </a:solidFill>
              </a:rPr>
              <a:t>backgroundColor: {colors.surface} · textColor: {colors.primary} · rounded: {rounded.sm} · border: 1px solid {colors.border}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8640" y="3200400"/>
            <a:ext cx="54864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300" b="1">
                <a:solidFill>
                  <a:srgbClr val="171717"/>
                </a:solidFill>
                <a:latin typeface="Consolas"/>
              </a:rPr>
              <a:t>button-ghost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3520440"/>
            <a:ext cx="5486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000">
                <a:solidFill>
                  <a:srgbClr val="4B5563"/>
                </a:solidFill>
              </a:rPr>
              <a:t>backgroundColor: transparent · textColor: {colors.primary} · typography: {typography.body-sm}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48640" y="4114800"/>
            <a:ext cx="54864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300" b="1">
                <a:solidFill>
                  <a:srgbClr val="171717"/>
                </a:solidFill>
                <a:latin typeface="Consolas"/>
              </a:rPr>
              <a:t>tag-pill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48640" y="4434840"/>
            <a:ext cx="5486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000">
                <a:solidFill>
                  <a:srgbClr val="4B5563"/>
                </a:solidFill>
              </a:rPr>
              <a:t>backgroundColor: {colors.surface-alt} · textColor: {colors.primary} · rounded: {rounded.marketing} · padding: 2px 6px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48640" y="5029200"/>
            <a:ext cx="54864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300" b="1">
                <a:solidFill>
                  <a:srgbClr val="171717"/>
                </a:solidFill>
                <a:latin typeface="Consolas"/>
              </a:rPr>
              <a:t>top-navigation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48640" y="5349240"/>
            <a:ext cx="5486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000">
                <a:solidFill>
                  <a:srgbClr val="4B5563"/>
                </a:solidFill>
              </a:rPr>
              <a:t>backgroundColor: transparent · textColor: {colors.primary} · typography: {typography.body-sm}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48640" y="5943600"/>
            <a:ext cx="54864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300" b="1">
                <a:solidFill>
                  <a:srgbClr val="171717"/>
                </a:solidFill>
                <a:latin typeface="Consolas"/>
              </a:rPr>
              <a:t>footer-link-matrix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48640" y="6263640"/>
            <a:ext cx="5486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000">
                <a:solidFill>
                  <a:srgbClr val="4B5563"/>
                </a:solidFill>
              </a:rPr>
              <a:t>backgroundColor: {colors.surface} · textColor: {colors.primary}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309360" y="1371600"/>
            <a:ext cx="54864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300" b="1">
                <a:solidFill>
                  <a:srgbClr val="171717"/>
                </a:solidFill>
                <a:latin typeface="Consolas"/>
              </a:rPr>
              <a:t>mesh-gradient-hero-asset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309360" y="1691640"/>
            <a:ext cx="5486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000">
                <a:solidFill>
                  <a:srgbClr val="4B5563"/>
                </a:solidFill>
              </a:rPr>
              <a:t>Multi-stop AI gradient at hero scale only — see Section 3.2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309360" y="2286000"/>
            <a:ext cx="54864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300" b="1">
                <a:solidFill>
                  <a:srgbClr val="171717"/>
                </a:solidFill>
                <a:latin typeface="Consolas"/>
              </a:rPr>
              <a:t>polarity-flipped-section-bands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309360" y="2606040"/>
            <a:ext cx="5486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000">
                <a:solidFill>
                  <a:srgbClr val="4B5563"/>
                </a:solidFill>
              </a:rPr>
              <a:t>Rhythmic alternation of {colors.surface} and {colors.primary} as section background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309360" y="3200400"/>
            <a:ext cx="54864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300" b="1">
                <a:solidFill>
                  <a:srgbClr val="171717"/>
                </a:solidFill>
                <a:latin typeface="Consolas"/>
              </a:rPr>
              <a:t>dot-grid-hero-background-pattern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309360" y="3520440"/>
            <a:ext cx="5486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000">
                <a:solidFill>
                  <a:srgbClr val="4B5563"/>
                </a:solidFill>
              </a:rPr>
              <a:t>4px radial-gradient dot raster overlaid on hero white surface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309360" y="4114800"/>
            <a:ext cx="54864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300" b="1">
                <a:solidFill>
                  <a:srgbClr val="171717"/>
                </a:solidFill>
                <a:latin typeface="Consolas"/>
              </a:rPr>
              <a:t>operational-status-indicator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309360" y="4434840"/>
            <a:ext cx="5486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000">
                <a:solidFill>
                  <a:srgbClr val="4B5563"/>
                </a:solidFill>
              </a:rPr>
              <a:t>backgroundColor: {colors.success} · typography: {typography.caption-mono}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5486400" cy="548640"/>
          </a:xfrm>
          <a:prstGeom prst="rect">
            <a:avLst/>
          </a:prstGeom>
          <a:noFill/>
        </p:spPr>
        <p:txBody>
          <a:bodyPr wrap="square" lIns="45720" rIns="45720">
            <a:spAutoFit/>
          </a:bodyPr>
          <a:lstStyle/>
          <a:p>
            <a:r>
              <a:rPr sz="2800" b="1">
                <a:solidFill>
                  <a:srgbClr val="107A3C"/>
                </a:solidFill>
              </a:rPr>
              <a:t>Do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309360" y="457200"/>
            <a:ext cx="5486400" cy="548640"/>
          </a:xfrm>
          <a:prstGeom prst="rect">
            <a:avLst/>
          </a:prstGeom>
          <a:noFill/>
        </p:spPr>
        <p:txBody>
          <a:bodyPr wrap="square" lIns="45720" rIns="45720">
            <a:spAutoFit/>
          </a:bodyPr>
          <a:lstStyle/>
          <a:p>
            <a:r>
              <a:rPr sz="2800" b="1">
                <a:solidFill>
                  <a:srgbClr val="B42318"/>
                </a:solidFill>
              </a:rPr>
              <a:t>Don't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280160"/>
            <a:ext cx="5486400" cy="5212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sz="1100">
                <a:solidFill>
                  <a:srgbClr val="374151"/>
                </a:solidFill>
              </a:rPr>
              <a:t>• Reserve --ds-gray-1000 (#171717) for primary CTAs and primary text only. Black ink is the conversion target — using it as a background fill or decorative element flattens the brand.</a:t>
            </a:r>
          </a:p>
          <a:p>
            <a:pPr>
              <a:spcAft>
                <a:spcPts val="800"/>
              </a:spcAft>
            </a:pPr>
            <a:r>
              <a:rPr sz="1100">
                <a:solidFill>
                  <a:srgbClr val="374151"/>
                </a:solidFill>
              </a:rPr>
              <a:t>• Layer multiple small drop-shadows + an inset hairline ring for elevation. Vercel's cards are NEVER a single heavy drop — the stacked-shadow + ring trick is the brand's elevation signature.</a:t>
            </a:r>
          </a:p>
          <a:p>
            <a:pPr>
              <a:spcAft>
                <a:spcPts val="800"/>
              </a:spcAft>
            </a:pPr>
            <a:r>
              <a:rPr sz="1100">
                <a:solidFill>
                  <a:srgbClr val="374151"/>
                </a:solidFill>
              </a:rPr>
              <a:t>• Use --geist-radius (6px) for nav/UI controls and --geist-marketing-radius (8px) for marketing-scale surfaces. The two scales coexist deliberately — pick the one that matches the context.</a:t>
            </a:r>
          </a:p>
          <a:p>
            <a:pPr>
              <a:spcAft>
                <a:spcPts val="800"/>
              </a:spcAft>
            </a:pPr>
            <a:r>
              <a:rPr sz="1100">
                <a:solidFill>
                  <a:srgbClr val="374151"/>
                </a:solidFill>
              </a:rPr>
              <a:t>• Cycle page surfaces in polarity-flipped bands (--ds-background-100 ↔ --ds-gray-1000). The dark band IS the depth cue between sections — don't substitute shadow.</a:t>
            </a:r>
          </a:p>
          <a:p>
            <a:pPr>
              <a:spcAft>
                <a:spcPts val="800"/>
              </a:spcAft>
            </a:pPr>
            <a:r>
              <a:rPr sz="1100">
                <a:solidFill>
                  <a:srgbClr val="374151"/>
                </a:solidFill>
              </a:rPr>
              <a:t>• Set every code block, technical eyebrow, or status caption in --font-mono. Mono is the brand's voice of "we run infrastructure".</a:t>
            </a:r>
          </a:p>
          <a:p>
            <a:pPr>
              <a:spcAft>
                <a:spcPts val="800"/>
              </a:spcAft>
            </a:pPr>
            <a:r>
              <a:rPr sz="1100">
                <a:solidFill>
                  <a:srgbClr val="374151"/>
                </a:solidFill>
              </a:rPr>
              <a:t>• Display type at weight 600, sentence-case, with negative tracking (--tracking-tight or --tracking-tighter). Aggressive negative tracking is part of the typographic voice.</a:t>
            </a:r>
          </a:p>
          <a:p>
            <a:pPr>
              <a:spcAft>
                <a:spcPts val="800"/>
              </a:spcAft>
            </a:pPr>
            <a:r>
              <a:rPr sz="1100">
                <a:solidFill>
                  <a:srgbClr val="374151"/>
                </a:solidFill>
              </a:rPr>
              <a:t>• Use inset shadows (--ds-shadow-border) instead of real CSS borders for crisp 1-pixel divisions on Retina. Vercel's "card edge" sharpness depends on this.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309360" y="1280160"/>
            <a:ext cx="5486400" cy="5212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sz="1100">
                <a:solidFill>
                  <a:srgbClr val="374151"/>
                </a:solidFill>
              </a:rPr>
              <a:t>• Don't introduce a sixth accent color. The system runs on text + neutral grays + the four-pair mesh gradient. New accents (a "brand blue", a "secondary purple") flatten the voice instantly.</a:t>
            </a:r>
          </a:p>
          <a:p>
            <a:pPr>
              <a:spcAft>
                <a:spcPts val="800"/>
              </a:spcAft>
            </a:pPr>
            <a:r>
              <a:rPr sz="1100">
                <a:solidFill>
                  <a:srgbClr val="374151"/>
                </a:solidFill>
              </a:rPr>
              <a:t>• Don't miniaturize or single-color-reduce the mesh gradient. It lives at hero scale only. Shrinking it to an icon or solid-fill flattens the brand's only chromatic moment.</a:t>
            </a:r>
          </a:p>
          <a:p>
            <a:pPr>
              <a:spcAft>
                <a:spcPts val="800"/>
              </a:spcAft>
            </a:pPr>
            <a:r>
              <a:rPr sz="1100">
                <a:solidFill>
                  <a:srgbClr val="374151"/>
                </a:solidFill>
              </a:rPr>
              <a:t>• Don't render display headlines in all-caps. Sentence-case + tight tracking is the typographic contract.</a:t>
            </a:r>
          </a:p>
          <a:p>
            <a:pPr>
              <a:spcAft>
                <a:spcPts val="800"/>
              </a:spcAft>
            </a:pPr>
            <a:r>
              <a:rPr sz="1100">
                <a:solidFill>
                  <a:srgbClr val="374151"/>
                </a:solidFill>
              </a:rPr>
              <a:t>• Don't promote display weights above 600. Vercel never goes 700+ for display type. The brand trusts size + tracking to set hierarchy, not heavy ink.</a:t>
            </a:r>
          </a:p>
          <a:p>
            <a:pPr>
              <a:spcAft>
                <a:spcPts val="800"/>
              </a:spcAft>
            </a:pPr>
            <a:r>
              <a:rPr sz="1100">
                <a:solidFill>
                  <a:srgbClr val="374151"/>
                </a:solidFill>
              </a:rPr>
              <a:t>• Don't use a single heavy drop-shadow like 0 4px 8px rgba(0,0,0,0.2). Vercel's shadows are stacked small offsets; a single big drop reads as Material, not Geist.</a:t>
            </a:r>
          </a:p>
          <a:p>
            <a:pPr>
              <a:spcAft>
                <a:spcPts val="800"/>
              </a:spcAft>
            </a:pPr>
            <a:r>
              <a:rPr sz="1100">
                <a:solidFill>
                  <a:srgbClr val="374151"/>
                </a:solidFill>
              </a:rPr>
              <a:t>• Don't mix the marketing CTA shape with nav-scale radius on the same screen. Pick 6px or 8px and stay consistent within a context.</a:t>
            </a:r>
          </a:p>
          <a:p>
            <a:pPr>
              <a:spcAft>
                <a:spcPts val="800"/>
              </a:spcAft>
            </a:pPr>
            <a:r>
              <a:rPr sz="1100">
                <a:solidFill>
                  <a:srgbClr val="374151"/>
                </a:solidFill>
              </a:rPr>
              <a:t>• Don't set body paragraphs in --font-mono. Mono is reserved for code, technical labels, status captions, and eyebrow text — never running prose. ---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10972800" cy="548640"/>
          </a:xfrm>
          <a:prstGeom prst="rect">
            <a:avLst/>
          </a:prstGeom>
          <a:noFill/>
        </p:spPr>
        <p:txBody>
          <a:bodyPr wrap="square" lIns="45720" rIns="45720">
            <a:spAutoFit/>
          </a:bodyPr>
          <a:lstStyle/>
          <a:p>
            <a:r>
              <a:rPr sz="2800" b="1">
                <a:solidFill>
                  <a:srgbClr val="171717"/>
                </a:solidFill>
              </a:rPr>
              <a:t>Reconstruction notes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1371600"/>
            <a:ext cx="1828800" cy="365760"/>
          </a:xfrm>
          <a:prstGeom prst="rect">
            <a:avLst/>
          </a:prstGeom>
          <a:noFill/>
        </p:spPr>
        <p:txBody>
          <a:bodyPr wrap="square" lIns="45720" rIns="45720">
            <a:spAutoFit/>
          </a:bodyPr>
          <a:lstStyle/>
          <a:p>
            <a:r>
              <a:rPr sz="1400" b="1">
                <a:solidFill>
                  <a:srgbClr val="171717"/>
                </a:solidFill>
              </a:rPr>
              <a:t>Stack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377440" y="1371600"/>
            <a:ext cx="9144000" cy="548640"/>
          </a:xfrm>
          <a:prstGeom prst="rect">
            <a:avLst/>
          </a:prstGeom>
          <a:noFill/>
        </p:spPr>
        <p:txBody>
          <a:bodyPr wrap="square" lIns="45720" rIns="45720">
            <a:spAutoFit/>
          </a:bodyPr>
          <a:lstStyle/>
          <a:p>
            <a:r>
              <a:rPr sz="1200" b="0">
                <a:solidFill>
                  <a:srgbClr val="4B5563"/>
                </a:solidFill>
              </a:rPr>
              <a:t>Tailwind v4 + the Geist family of npm packages. Justification: the extracted CSS uses Tailwind utilities everywhere (--tw-* prefixed properties confirm), plus a layered design-tokens system. The Geist tokens are published by Vercel as @vercel/geist / available via geist/font for typography. For reco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2286000"/>
            <a:ext cx="5029200" cy="365760"/>
          </a:xfrm>
          <a:prstGeom prst="rect">
            <a:avLst/>
          </a:prstGeom>
          <a:noFill/>
        </p:spPr>
        <p:txBody>
          <a:bodyPr wrap="square" lIns="45720" rIns="45720">
            <a:spAutoFit/>
          </a:bodyPr>
          <a:lstStyle/>
          <a:p>
            <a:r>
              <a:rPr sz="1400" b="1">
                <a:solidFill>
                  <a:srgbClr val="107A3C"/>
                </a:solidFill>
              </a:rPr>
              <a:t>Quick wins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2651760"/>
            <a:ext cx="5029200" cy="3657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sz="1100">
                <a:solidFill>
                  <a:srgbClr val="4B5563"/>
                </a:solidFill>
              </a:rPr>
              <a:t>• Typography is one import. import { GeistSans } from 'geist/font/sans' and the</a:t>
            </a:r>
          </a:p>
          <a:p>
            <a:pPr>
              <a:spcAft>
                <a:spcPts val="600"/>
              </a:spcAft>
            </a:pPr>
            <a:r>
              <a:rPr sz="1100">
                <a:solidFill>
                  <a:srgbClr val="4B5563"/>
                </a:solidFill>
              </a:rPr>
              <a:t>• Palette is a copy-paste. Drop the 80+ DS palette tokens from design-tokens.json</a:t>
            </a:r>
          </a:p>
          <a:p>
            <a:pPr>
              <a:spcAft>
                <a:spcPts val="600"/>
              </a:spcAft>
            </a:pPr>
            <a:r>
              <a:rPr sz="1100">
                <a:solidFill>
                  <a:srgbClr val="4B5563"/>
                </a:solidFill>
              </a:rPr>
              <a:t>• Buttons are trivial. Black fill, white text, 6px radius, ~10/24 padding — three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309360" y="2286000"/>
            <a:ext cx="5029200" cy="365760"/>
          </a:xfrm>
          <a:prstGeom prst="rect">
            <a:avLst/>
          </a:prstGeom>
          <a:noFill/>
        </p:spPr>
        <p:txBody>
          <a:bodyPr wrap="square" lIns="45720" rIns="45720">
            <a:spAutoFit/>
          </a:bodyPr>
          <a:lstStyle/>
          <a:p>
            <a:r>
              <a:rPr sz="1400" b="1">
                <a:solidFill>
                  <a:srgbClr val="B46E18"/>
                </a:solidFill>
              </a:rPr>
              <a:t>Tricky bits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309360" y="2651760"/>
            <a:ext cx="5029200" cy="3657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sz="1100">
                <a:solidFill>
                  <a:srgbClr val="4B5563"/>
                </a:solidFill>
              </a:rPr>
              <a:t>• The hero gradient is the brand. Reproducing the orange → green → teal multi-stop</a:t>
            </a:r>
          </a:p>
          <a:p>
            <a:pPr>
              <a:spcAft>
                <a:spcPts val="600"/>
              </a:spcAft>
            </a:pPr>
            <a:r>
              <a:rPr sz="1100">
                <a:solidFill>
                  <a:srgbClr val="4B5563"/>
                </a:solidFill>
              </a:rPr>
              <a:t>• Dot-grid background. The hero has a subtle dot pattern overlay — not a CSS variable</a:t>
            </a:r>
          </a:p>
          <a:p>
            <a:pPr>
              <a:spcAft>
                <a:spcPts val="600"/>
              </a:spcAft>
            </a:pPr>
            <a:r>
              <a:rPr sz="1100">
                <a:solidFill>
                  <a:srgbClr val="4B5563"/>
                </a:solidFill>
              </a:rPr>
              <a:t>• Geist Sans is proprietary. Free for personal/Vercel-deployed projects via the</a:t>
            </a:r>
          </a:p>
          <a:p>
            <a:pPr>
              <a:spcAft>
                <a:spcPts val="600"/>
              </a:spcAft>
            </a:pPr>
            <a:r>
              <a:rPr sz="1100">
                <a:solidFill>
                  <a:srgbClr val="4B5563"/>
                </a:solidFill>
              </a:rPr>
              <a:t>• --ds-shadow-border instead of real borders. Vercel uses inset shadows for</a:t>
            </a:r>
          </a:p>
          <a:p>
            <a:pPr>
              <a:spcAft>
                <a:spcPts val="600"/>
              </a:spcAft>
            </a:pPr>
            <a:r>
              <a:rPr sz="1100">
                <a:solidFill>
                  <a:srgbClr val="4B5563"/>
                </a:solidFill>
              </a:rPr>
              <a:t>• The custom --font-pixel-square (Geist pixel square) is a display font used in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10972800" cy="548640"/>
          </a:xfrm>
          <a:prstGeom prst="rect">
            <a:avLst/>
          </a:prstGeom>
          <a:noFill/>
        </p:spPr>
        <p:txBody>
          <a:bodyPr wrap="square" lIns="45720" rIns="45720">
            <a:spAutoFit/>
          </a:bodyPr>
          <a:lstStyle/>
          <a:p>
            <a:r>
              <a:rPr sz="2800" b="1">
                <a:solidFill>
                  <a:srgbClr val="171717"/>
                </a:solidFill>
              </a:rPr>
              <a:t>Atmosphere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1371600"/>
            <a:ext cx="10972800" cy="5029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sz="1800">
                <a:solidFill>
                  <a:srgbClr val="374151"/>
                </a:solidFill>
              </a:rPr>
              <a:t>Near-monochrome editorial surface from Vercel's Geist design system. White background,
near-black text (#171717), black primary buttons. The brand statement is the multi-stop
AI gradient (orange-to-teal) wrapping the Vercel triangle in the hero. Every other
surface is restrained — the gradient is the one place where the brand admits marketing
function and quarantines it. Polarity-flipped section bands provide rhythm without
shadow. Full Geist token map extracted live (808 CSS custom properties).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10972800" cy="548640"/>
          </a:xfrm>
          <a:prstGeom prst="rect">
            <a:avLst/>
          </a:prstGeom>
          <a:noFill/>
        </p:spPr>
        <p:txBody>
          <a:bodyPr wrap="square" lIns="45720" rIns="45720">
            <a:spAutoFit/>
          </a:bodyPr>
          <a:lstStyle/>
          <a:p>
            <a:r>
              <a:rPr sz="2800" b="1">
                <a:solidFill>
                  <a:srgbClr val="171717"/>
                </a:solidFill>
              </a:rPr>
              <a:t>Color palette (1/6)</a:t>
            </a:r>
          </a:p>
        </p:txBody>
      </p:sp>
      <p:sp>
        <p:nvSpPr>
          <p:cNvPr id="3" name="Rectangle 2"/>
          <p:cNvSpPr/>
          <p:nvPr/>
        </p:nvSpPr>
        <p:spPr>
          <a:xfrm>
            <a:off x="548640" y="1371600"/>
            <a:ext cx="1828800" cy="1005840"/>
          </a:xfrm>
          <a:prstGeom prst="rect">
            <a:avLst/>
          </a:prstGeom>
          <a:solidFill>
            <a:srgbClr val="FFFFFF"/>
          </a:solidFill>
          <a:ln w="6350">
            <a:solidFill>
              <a:srgbClr val="EBEBE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2423160"/>
            <a:ext cx="1828800" cy="457200"/>
          </a:xfrm>
          <a:prstGeom prst="rect">
            <a:avLst/>
          </a:prstGeom>
          <a:noFill/>
        </p:spPr>
        <p:txBody>
          <a:bodyPr wrap="none" lIns="45720" rIns="45720">
            <a:spAutoFit/>
          </a:bodyPr>
          <a:lstStyle/>
          <a:p>
            <a:r>
              <a:rPr sz="900" b="1">
                <a:solidFill>
                  <a:srgbClr val="171717"/>
                </a:solidFill>
              </a:rPr>
              <a:t>color-background-100</a:t>
            </a:r>
          </a:p>
          <a:p>
            <a:r>
              <a:rPr sz="800">
                <a:solidFill>
                  <a:srgbClr val="6B7280"/>
                </a:solidFill>
                <a:latin typeface="Consolas"/>
              </a:rPr>
              <a:t>#FFFFFF</a:t>
            </a:r>
          </a:p>
        </p:txBody>
      </p:sp>
      <p:sp>
        <p:nvSpPr>
          <p:cNvPr id="5" name="Rectangle 4"/>
          <p:cNvSpPr/>
          <p:nvPr/>
        </p:nvSpPr>
        <p:spPr>
          <a:xfrm>
            <a:off x="2423160" y="1371600"/>
            <a:ext cx="1828800" cy="1005840"/>
          </a:xfrm>
          <a:prstGeom prst="rect">
            <a:avLst/>
          </a:prstGeom>
          <a:solidFill>
            <a:srgbClr val="FAFAFA"/>
          </a:solidFill>
          <a:ln w="6350">
            <a:solidFill>
              <a:srgbClr val="EBEBE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2423160" y="2423160"/>
            <a:ext cx="1828800" cy="457200"/>
          </a:xfrm>
          <a:prstGeom prst="rect">
            <a:avLst/>
          </a:prstGeom>
          <a:noFill/>
        </p:spPr>
        <p:txBody>
          <a:bodyPr wrap="none" lIns="45720" rIns="45720">
            <a:spAutoFit/>
          </a:bodyPr>
          <a:lstStyle/>
          <a:p>
            <a:r>
              <a:rPr sz="900" b="1">
                <a:solidFill>
                  <a:srgbClr val="171717"/>
                </a:solidFill>
              </a:rPr>
              <a:t>color-background-200</a:t>
            </a:r>
          </a:p>
          <a:p>
            <a:r>
              <a:rPr sz="800">
                <a:solidFill>
                  <a:srgbClr val="6B7280"/>
                </a:solidFill>
                <a:latin typeface="Consolas"/>
              </a:rPr>
              <a:t>#FAFAFA</a:t>
            </a:r>
          </a:p>
        </p:txBody>
      </p:sp>
      <p:sp>
        <p:nvSpPr>
          <p:cNvPr id="7" name="Rectangle 6"/>
          <p:cNvSpPr/>
          <p:nvPr/>
        </p:nvSpPr>
        <p:spPr>
          <a:xfrm>
            <a:off x="4297680" y="1371600"/>
            <a:ext cx="1828800" cy="1005840"/>
          </a:xfrm>
          <a:prstGeom prst="rect">
            <a:avLst/>
          </a:prstGeom>
          <a:solidFill>
            <a:srgbClr val="F2F2F2"/>
          </a:solidFill>
          <a:ln w="6350">
            <a:solidFill>
              <a:srgbClr val="EBEBE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4297680" y="2423160"/>
            <a:ext cx="1828800" cy="457200"/>
          </a:xfrm>
          <a:prstGeom prst="rect">
            <a:avLst/>
          </a:prstGeom>
          <a:noFill/>
        </p:spPr>
        <p:txBody>
          <a:bodyPr wrap="none" lIns="45720" rIns="45720">
            <a:spAutoFit/>
          </a:bodyPr>
          <a:lstStyle/>
          <a:p>
            <a:r>
              <a:rPr sz="900" b="1">
                <a:solidFill>
                  <a:srgbClr val="171717"/>
                </a:solidFill>
              </a:rPr>
              <a:t>color-gray-100</a:t>
            </a:r>
          </a:p>
          <a:p>
            <a:r>
              <a:rPr sz="800">
                <a:solidFill>
                  <a:srgbClr val="6B7280"/>
                </a:solidFill>
                <a:latin typeface="Consolas"/>
              </a:rPr>
              <a:t>#F2F2F2</a:t>
            </a:r>
          </a:p>
        </p:txBody>
      </p:sp>
      <p:sp>
        <p:nvSpPr>
          <p:cNvPr id="9" name="Rectangle 8"/>
          <p:cNvSpPr/>
          <p:nvPr/>
        </p:nvSpPr>
        <p:spPr>
          <a:xfrm>
            <a:off x="6172200" y="1371600"/>
            <a:ext cx="1828800" cy="1005840"/>
          </a:xfrm>
          <a:prstGeom prst="rect">
            <a:avLst/>
          </a:prstGeom>
          <a:solidFill>
            <a:srgbClr val="EBEBEB"/>
          </a:solidFill>
          <a:ln w="6350">
            <a:solidFill>
              <a:srgbClr val="EBEBE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6172200" y="2423160"/>
            <a:ext cx="1828800" cy="457200"/>
          </a:xfrm>
          <a:prstGeom prst="rect">
            <a:avLst/>
          </a:prstGeom>
          <a:noFill/>
        </p:spPr>
        <p:txBody>
          <a:bodyPr wrap="none" lIns="45720" rIns="45720">
            <a:spAutoFit/>
          </a:bodyPr>
          <a:lstStyle/>
          <a:p>
            <a:r>
              <a:rPr sz="900" b="1">
                <a:solidFill>
                  <a:srgbClr val="171717"/>
                </a:solidFill>
              </a:rPr>
              <a:t>color-gray-200</a:t>
            </a:r>
          </a:p>
          <a:p>
            <a:r>
              <a:rPr sz="800">
                <a:solidFill>
                  <a:srgbClr val="6B7280"/>
                </a:solidFill>
                <a:latin typeface="Consolas"/>
              </a:rPr>
              <a:t>#EBEBEB</a:t>
            </a:r>
          </a:p>
        </p:txBody>
      </p:sp>
      <p:sp>
        <p:nvSpPr>
          <p:cNvPr id="11" name="Rectangle 10"/>
          <p:cNvSpPr/>
          <p:nvPr/>
        </p:nvSpPr>
        <p:spPr>
          <a:xfrm>
            <a:off x="8046720" y="1371600"/>
            <a:ext cx="1828800" cy="1005840"/>
          </a:xfrm>
          <a:prstGeom prst="rect">
            <a:avLst/>
          </a:prstGeom>
          <a:solidFill>
            <a:srgbClr val="E6E6E6"/>
          </a:solidFill>
          <a:ln w="6350">
            <a:solidFill>
              <a:srgbClr val="EBEBE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8046720" y="2423160"/>
            <a:ext cx="1828800" cy="457200"/>
          </a:xfrm>
          <a:prstGeom prst="rect">
            <a:avLst/>
          </a:prstGeom>
          <a:noFill/>
        </p:spPr>
        <p:txBody>
          <a:bodyPr wrap="none" lIns="45720" rIns="45720">
            <a:spAutoFit/>
          </a:bodyPr>
          <a:lstStyle/>
          <a:p>
            <a:r>
              <a:rPr sz="900" b="1">
                <a:solidFill>
                  <a:srgbClr val="171717"/>
                </a:solidFill>
              </a:rPr>
              <a:t>color-gray-300</a:t>
            </a:r>
          </a:p>
          <a:p>
            <a:r>
              <a:rPr sz="800">
                <a:solidFill>
                  <a:srgbClr val="6B7280"/>
                </a:solidFill>
                <a:latin typeface="Consolas"/>
              </a:rPr>
              <a:t>#E6E6E6</a:t>
            </a:r>
          </a:p>
        </p:txBody>
      </p:sp>
      <p:sp>
        <p:nvSpPr>
          <p:cNvPr id="13" name="Rectangle 12"/>
          <p:cNvSpPr/>
          <p:nvPr/>
        </p:nvSpPr>
        <p:spPr>
          <a:xfrm>
            <a:off x="9921240" y="1371600"/>
            <a:ext cx="1828800" cy="1005840"/>
          </a:xfrm>
          <a:prstGeom prst="rect">
            <a:avLst/>
          </a:prstGeom>
          <a:solidFill>
            <a:srgbClr val="EAEAEA"/>
          </a:solidFill>
          <a:ln w="6350">
            <a:solidFill>
              <a:srgbClr val="EBEBE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9921240" y="2423160"/>
            <a:ext cx="1828800" cy="457200"/>
          </a:xfrm>
          <a:prstGeom prst="rect">
            <a:avLst/>
          </a:prstGeom>
          <a:noFill/>
        </p:spPr>
        <p:txBody>
          <a:bodyPr wrap="none" lIns="45720" rIns="45720">
            <a:spAutoFit/>
          </a:bodyPr>
          <a:lstStyle/>
          <a:p>
            <a:r>
              <a:rPr sz="900" b="1">
                <a:solidFill>
                  <a:srgbClr val="171717"/>
                </a:solidFill>
              </a:rPr>
              <a:t>color-gray-400</a:t>
            </a:r>
          </a:p>
          <a:p>
            <a:r>
              <a:rPr sz="800">
                <a:solidFill>
                  <a:srgbClr val="6B7280"/>
                </a:solidFill>
                <a:latin typeface="Consolas"/>
              </a:rPr>
              <a:t>#EAEAEA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48640" y="3017520"/>
            <a:ext cx="1828800" cy="1005840"/>
          </a:xfrm>
          <a:prstGeom prst="rect">
            <a:avLst/>
          </a:prstGeom>
          <a:solidFill>
            <a:srgbClr val="C9C9C9"/>
          </a:solidFill>
          <a:ln w="6350">
            <a:solidFill>
              <a:srgbClr val="EBEBE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548640" y="4069080"/>
            <a:ext cx="1828800" cy="457200"/>
          </a:xfrm>
          <a:prstGeom prst="rect">
            <a:avLst/>
          </a:prstGeom>
          <a:noFill/>
        </p:spPr>
        <p:txBody>
          <a:bodyPr wrap="none" lIns="45720" rIns="45720">
            <a:spAutoFit/>
          </a:bodyPr>
          <a:lstStyle/>
          <a:p>
            <a:r>
              <a:rPr sz="900" b="1">
                <a:solidFill>
                  <a:srgbClr val="171717"/>
                </a:solidFill>
              </a:rPr>
              <a:t>color-gray-500</a:t>
            </a:r>
          </a:p>
          <a:p>
            <a:r>
              <a:rPr sz="800">
                <a:solidFill>
                  <a:srgbClr val="6B7280"/>
                </a:solidFill>
                <a:latin typeface="Consolas"/>
              </a:rPr>
              <a:t>#C9C9C9</a:t>
            </a:r>
          </a:p>
        </p:txBody>
      </p:sp>
      <p:sp>
        <p:nvSpPr>
          <p:cNvPr id="17" name="Rectangle 16"/>
          <p:cNvSpPr/>
          <p:nvPr/>
        </p:nvSpPr>
        <p:spPr>
          <a:xfrm>
            <a:off x="2423160" y="3017520"/>
            <a:ext cx="1828800" cy="1005840"/>
          </a:xfrm>
          <a:prstGeom prst="rect">
            <a:avLst/>
          </a:prstGeom>
          <a:solidFill>
            <a:srgbClr val="A8A8A8"/>
          </a:solidFill>
          <a:ln w="6350">
            <a:solidFill>
              <a:srgbClr val="EBEBE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2423160" y="4069080"/>
            <a:ext cx="1828800" cy="457200"/>
          </a:xfrm>
          <a:prstGeom prst="rect">
            <a:avLst/>
          </a:prstGeom>
          <a:noFill/>
        </p:spPr>
        <p:txBody>
          <a:bodyPr wrap="none" lIns="45720" rIns="45720">
            <a:spAutoFit/>
          </a:bodyPr>
          <a:lstStyle/>
          <a:p>
            <a:r>
              <a:rPr sz="900" b="1">
                <a:solidFill>
                  <a:srgbClr val="171717"/>
                </a:solidFill>
              </a:rPr>
              <a:t>color-gray-600</a:t>
            </a:r>
          </a:p>
          <a:p>
            <a:r>
              <a:rPr sz="800">
                <a:solidFill>
                  <a:srgbClr val="6B7280"/>
                </a:solidFill>
                <a:latin typeface="Consolas"/>
              </a:rPr>
              <a:t>#A8A8A8</a:t>
            </a:r>
          </a:p>
        </p:txBody>
      </p:sp>
      <p:sp>
        <p:nvSpPr>
          <p:cNvPr id="19" name="Rectangle 18"/>
          <p:cNvSpPr/>
          <p:nvPr/>
        </p:nvSpPr>
        <p:spPr>
          <a:xfrm>
            <a:off x="4297680" y="3017520"/>
            <a:ext cx="1828800" cy="1005840"/>
          </a:xfrm>
          <a:prstGeom prst="rect">
            <a:avLst/>
          </a:prstGeom>
          <a:solidFill>
            <a:srgbClr val="8F8F8F"/>
          </a:solidFill>
          <a:ln w="6350">
            <a:solidFill>
              <a:srgbClr val="EBEBE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4297680" y="4069080"/>
            <a:ext cx="1828800" cy="457200"/>
          </a:xfrm>
          <a:prstGeom prst="rect">
            <a:avLst/>
          </a:prstGeom>
          <a:noFill/>
        </p:spPr>
        <p:txBody>
          <a:bodyPr wrap="none" lIns="45720" rIns="45720">
            <a:spAutoFit/>
          </a:bodyPr>
          <a:lstStyle/>
          <a:p>
            <a:r>
              <a:rPr sz="900" b="1">
                <a:solidFill>
                  <a:srgbClr val="171717"/>
                </a:solidFill>
              </a:rPr>
              <a:t>color-gray-700</a:t>
            </a:r>
          </a:p>
          <a:p>
            <a:r>
              <a:rPr sz="800">
                <a:solidFill>
                  <a:srgbClr val="6B7280"/>
                </a:solidFill>
                <a:latin typeface="Consolas"/>
              </a:rPr>
              <a:t>#8F8F8F</a:t>
            </a:r>
          </a:p>
        </p:txBody>
      </p:sp>
      <p:sp>
        <p:nvSpPr>
          <p:cNvPr id="21" name="Rectangle 20"/>
          <p:cNvSpPr/>
          <p:nvPr/>
        </p:nvSpPr>
        <p:spPr>
          <a:xfrm>
            <a:off x="6172200" y="3017520"/>
            <a:ext cx="1828800" cy="1005840"/>
          </a:xfrm>
          <a:prstGeom prst="rect">
            <a:avLst/>
          </a:prstGeom>
          <a:solidFill>
            <a:srgbClr val="7D7D7D"/>
          </a:solidFill>
          <a:ln w="6350">
            <a:solidFill>
              <a:srgbClr val="EBEBE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6172200" y="4069080"/>
            <a:ext cx="1828800" cy="457200"/>
          </a:xfrm>
          <a:prstGeom prst="rect">
            <a:avLst/>
          </a:prstGeom>
          <a:noFill/>
        </p:spPr>
        <p:txBody>
          <a:bodyPr wrap="none" lIns="45720" rIns="45720">
            <a:spAutoFit/>
          </a:bodyPr>
          <a:lstStyle/>
          <a:p>
            <a:r>
              <a:rPr sz="900" b="1">
                <a:solidFill>
                  <a:srgbClr val="171717"/>
                </a:solidFill>
              </a:rPr>
              <a:t>color-gray-800</a:t>
            </a:r>
          </a:p>
          <a:p>
            <a:r>
              <a:rPr sz="800">
                <a:solidFill>
                  <a:srgbClr val="6B7280"/>
                </a:solidFill>
                <a:latin typeface="Consolas"/>
              </a:rPr>
              <a:t>#7D7D7D</a:t>
            </a:r>
          </a:p>
        </p:txBody>
      </p:sp>
      <p:sp>
        <p:nvSpPr>
          <p:cNvPr id="23" name="Rectangle 22"/>
          <p:cNvSpPr/>
          <p:nvPr/>
        </p:nvSpPr>
        <p:spPr>
          <a:xfrm>
            <a:off x="8046720" y="3017520"/>
            <a:ext cx="1828800" cy="1005840"/>
          </a:xfrm>
          <a:prstGeom prst="rect">
            <a:avLst/>
          </a:prstGeom>
          <a:solidFill>
            <a:srgbClr val="4D4D4D"/>
          </a:solidFill>
          <a:ln w="6350">
            <a:solidFill>
              <a:srgbClr val="EBEBE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8046720" y="4069080"/>
            <a:ext cx="1828800" cy="457200"/>
          </a:xfrm>
          <a:prstGeom prst="rect">
            <a:avLst/>
          </a:prstGeom>
          <a:noFill/>
        </p:spPr>
        <p:txBody>
          <a:bodyPr wrap="none" lIns="45720" rIns="45720">
            <a:spAutoFit/>
          </a:bodyPr>
          <a:lstStyle/>
          <a:p>
            <a:r>
              <a:rPr sz="900" b="1">
                <a:solidFill>
                  <a:srgbClr val="171717"/>
                </a:solidFill>
              </a:rPr>
              <a:t>color-gray-900</a:t>
            </a:r>
          </a:p>
          <a:p>
            <a:r>
              <a:rPr sz="800">
                <a:solidFill>
                  <a:srgbClr val="6B7280"/>
                </a:solidFill>
                <a:latin typeface="Consolas"/>
              </a:rPr>
              <a:t>#4D4D4D</a:t>
            </a:r>
          </a:p>
        </p:txBody>
      </p:sp>
      <p:sp>
        <p:nvSpPr>
          <p:cNvPr id="25" name="Rectangle 24"/>
          <p:cNvSpPr/>
          <p:nvPr/>
        </p:nvSpPr>
        <p:spPr>
          <a:xfrm>
            <a:off x="9921240" y="3017520"/>
            <a:ext cx="1828800" cy="1005840"/>
          </a:xfrm>
          <a:prstGeom prst="rect">
            <a:avLst/>
          </a:prstGeom>
          <a:solidFill>
            <a:srgbClr val="171717"/>
          </a:solidFill>
          <a:ln w="6350">
            <a:solidFill>
              <a:srgbClr val="EBEBE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9921240" y="4069080"/>
            <a:ext cx="1828800" cy="457200"/>
          </a:xfrm>
          <a:prstGeom prst="rect">
            <a:avLst/>
          </a:prstGeom>
          <a:noFill/>
        </p:spPr>
        <p:txBody>
          <a:bodyPr wrap="none" lIns="45720" rIns="45720">
            <a:spAutoFit/>
          </a:bodyPr>
          <a:lstStyle/>
          <a:p>
            <a:r>
              <a:rPr sz="900" b="1">
                <a:solidFill>
                  <a:srgbClr val="171717"/>
                </a:solidFill>
              </a:rPr>
              <a:t>color-gray-1000</a:t>
            </a:r>
          </a:p>
          <a:p>
            <a:r>
              <a:rPr sz="800">
                <a:solidFill>
                  <a:srgbClr val="6B7280"/>
                </a:solidFill>
                <a:latin typeface="Consolas"/>
              </a:rPr>
              <a:t>#171717</a:t>
            </a:r>
          </a:p>
        </p:txBody>
      </p:sp>
      <p:sp>
        <p:nvSpPr>
          <p:cNvPr id="27" name="Rectangle 26"/>
          <p:cNvSpPr/>
          <p:nvPr/>
        </p:nvSpPr>
        <p:spPr>
          <a:xfrm>
            <a:off x="548640" y="4663440"/>
            <a:ext cx="1828800" cy="1005840"/>
          </a:xfrm>
          <a:prstGeom prst="rect">
            <a:avLst/>
          </a:prstGeom>
          <a:solidFill>
            <a:srgbClr val="000000"/>
          </a:solidFill>
          <a:ln w="6350">
            <a:solidFill>
              <a:srgbClr val="EBEBE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548640" y="5715000"/>
            <a:ext cx="1828800" cy="457200"/>
          </a:xfrm>
          <a:prstGeom prst="rect">
            <a:avLst/>
          </a:prstGeom>
          <a:noFill/>
        </p:spPr>
        <p:txBody>
          <a:bodyPr wrap="none" lIns="45720" rIns="45720">
            <a:spAutoFit/>
          </a:bodyPr>
          <a:lstStyle/>
          <a:p>
            <a:r>
              <a:rPr sz="900" b="1">
                <a:solidFill>
                  <a:srgbClr val="171717"/>
                </a:solidFill>
              </a:rPr>
              <a:t>color-gray-alpha-100</a:t>
            </a:r>
          </a:p>
          <a:p>
            <a:r>
              <a:rPr sz="800">
                <a:solidFill>
                  <a:srgbClr val="6B7280"/>
                </a:solidFill>
                <a:latin typeface="Consolas"/>
              </a:rPr>
              <a:t>#0000000D</a:t>
            </a:r>
          </a:p>
        </p:txBody>
      </p:sp>
      <p:sp>
        <p:nvSpPr>
          <p:cNvPr id="29" name="Rectangle 28"/>
          <p:cNvSpPr/>
          <p:nvPr/>
        </p:nvSpPr>
        <p:spPr>
          <a:xfrm>
            <a:off x="2423160" y="4663440"/>
            <a:ext cx="1828800" cy="1005840"/>
          </a:xfrm>
          <a:prstGeom prst="rect">
            <a:avLst/>
          </a:prstGeom>
          <a:solidFill>
            <a:srgbClr val="000000"/>
          </a:solidFill>
          <a:ln w="6350">
            <a:solidFill>
              <a:srgbClr val="EBEBE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2423160" y="5715000"/>
            <a:ext cx="1828800" cy="457200"/>
          </a:xfrm>
          <a:prstGeom prst="rect">
            <a:avLst/>
          </a:prstGeom>
          <a:noFill/>
        </p:spPr>
        <p:txBody>
          <a:bodyPr wrap="none" lIns="45720" rIns="45720">
            <a:spAutoFit/>
          </a:bodyPr>
          <a:lstStyle/>
          <a:p>
            <a:r>
              <a:rPr sz="900" b="1">
                <a:solidFill>
                  <a:srgbClr val="171717"/>
                </a:solidFill>
              </a:rPr>
              <a:t>color-gray-alpha-200</a:t>
            </a:r>
          </a:p>
          <a:p>
            <a:r>
              <a:rPr sz="800">
                <a:solidFill>
                  <a:srgbClr val="6B7280"/>
                </a:solidFill>
                <a:latin typeface="Consolas"/>
              </a:rPr>
              <a:t>#00000015</a:t>
            </a:r>
          </a:p>
        </p:txBody>
      </p:sp>
      <p:sp>
        <p:nvSpPr>
          <p:cNvPr id="31" name="Rectangle 30"/>
          <p:cNvSpPr/>
          <p:nvPr/>
        </p:nvSpPr>
        <p:spPr>
          <a:xfrm>
            <a:off x="4297680" y="4663440"/>
            <a:ext cx="1828800" cy="1005840"/>
          </a:xfrm>
          <a:prstGeom prst="rect">
            <a:avLst/>
          </a:prstGeom>
          <a:solidFill>
            <a:srgbClr val="000000"/>
          </a:solidFill>
          <a:ln w="6350">
            <a:solidFill>
              <a:srgbClr val="EBEBE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TextBox 31"/>
          <p:cNvSpPr txBox="1"/>
          <p:nvPr/>
        </p:nvSpPr>
        <p:spPr>
          <a:xfrm>
            <a:off x="4297680" y="5715000"/>
            <a:ext cx="1828800" cy="457200"/>
          </a:xfrm>
          <a:prstGeom prst="rect">
            <a:avLst/>
          </a:prstGeom>
          <a:noFill/>
        </p:spPr>
        <p:txBody>
          <a:bodyPr wrap="none" lIns="45720" rIns="45720">
            <a:spAutoFit/>
          </a:bodyPr>
          <a:lstStyle/>
          <a:p>
            <a:r>
              <a:rPr sz="900" b="1">
                <a:solidFill>
                  <a:srgbClr val="171717"/>
                </a:solidFill>
              </a:rPr>
              <a:t>color-gray-alpha-300</a:t>
            </a:r>
          </a:p>
          <a:p>
            <a:r>
              <a:rPr sz="800">
                <a:solidFill>
                  <a:srgbClr val="6B7280"/>
                </a:solidFill>
                <a:latin typeface="Consolas"/>
              </a:rPr>
              <a:t>#0000001A</a:t>
            </a:r>
          </a:p>
        </p:txBody>
      </p:sp>
      <p:sp>
        <p:nvSpPr>
          <p:cNvPr id="33" name="Rectangle 32"/>
          <p:cNvSpPr/>
          <p:nvPr/>
        </p:nvSpPr>
        <p:spPr>
          <a:xfrm>
            <a:off x="6172200" y="4663440"/>
            <a:ext cx="1828800" cy="1005840"/>
          </a:xfrm>
          <a:prstGeom prst="rect">
            <a:avLst/>
          </a:prstGeom>
          <a:solidFill>
            <a:srgbClr val="000000"/>
          </a:solidFill>
          <a:ln w="6350">
            <a:solidFill>
              <a:srgbClr val="EBEBE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6172200" y="5715000"/>
            <a:ext cx="1828800" cy="457200"/>
          </a:xfrm>
          <a:prstGeom prst="rect">
            <a:avLst/>
          </a:prstGeom>
          <a:noFill/>
        </p:spPr>
        <p:txBody>
          <a:bodyPr wrap="none" lIns="45720" rIns="45720">
            <a:spAutoFit/>
          </a:bodyPr>
          <a:lstStyle/>
          <a:p>
            <a:r>
              <a:rPr sz="900" b="1">
                <a:solidFill>
                  <a:srgbClr val="171717"/>
                </a:solidFill>
              </a:rPr>
              <a:t>color-gray-alpha-400</a:t>
            </a:r>
          </a:p>
          <a:p>
            <a:r>
              <a:rPr sz="800">
                <a:solidFill>
                  <a:srgbClr val="6B7280"/>
                </a:solidFill>
                <a:latin typeface="Consolas"/>
              </a:rPr>
              <a:t>#00000014</a:t>
            </a:r>
          </a:p>
        </p:txBody>
      </p:sp>
      <p:sp>
        <p:nvSpPr>
          <p:cNvPr id="35" name="Rectangle 34"/>
          <p:cNvSpPr/>
          <p:nvPr/>
        </p:nvSpPr>
        <p:spPr>
          <a:xfrm>
            <a:off x="8046720" y="4663440"/>
            <a:ext cx="1828800" cy="1005840"/>
          </a:xfrm>
          <a:prstGeom prst="rect">
            <a:avLst/>
          </a:prstGeom>
          <a:solidFill>
            <a:srgbClr val="000000"/>
          </a:solidFill>
          <a:ln w="6350">
            <a:solidFill>
              <a:srgbClr val="EBEBE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TextBox 35"/>
          <p:cNvSpPr txBox="1"/>
          <p:nvPr/>
        </p:nvSpPr>
        <p:spPr>
          <a:xfrm>
            <a:off x="8046720" y="5715000"/>
            <a:ext cx="1828800" cy="457200"/>
          </a:xfrm>
          <a:prstGeom prst="rect">
            <a:avLst/>
          </a:prstGeom>
          <a:noFill/>
        </p:spPr>
        <p:txBody>
          <a:bodyPr wrap="none" lIns="45720" rIns="45720">
            <a:spAutoFit/>
          </a:bodyPr>
          <a:lstStyle/>
          <a:p>
            <a:r>
              <a:rPr sz="900" b="1">
                <a:solidFill>
                  <a:srgbClr val="171717"/>
                </a:solidFill>
              </a:rPr>
              <a:t>color-gray-alpha-500</a:t>
            </a:r>
          </a:p>
          <a:p>
            <a:r>
              <a:rPr sz="800">
                <a:solidFill>
                  <a:srgbClr val="6B7280"/>
                </a:solidFill>
                <a:latin typeface="Consolas"/>
              </a:rPr>
              <a:t>#00000036</a:t>
            </a:r>
          </a:p>
        </p:txBody>
      </p:sp>
      <p:sp>
        <p:nvSpPr>
          <p:cNvPr id="37" name="Rectangle 36"/>
          <p:cNvSpPr/>
          <p:nvPr/>
        </p:nvSpPr>
        <p:spPr>
          <a:xfrm>
            <a:off x="9921240" y="4663440"/>
            <a:ext cx="1828800" cy="1005840"/>
          </a:xfrm>
          <a:prstGeom prst="rect">
            <a:avLst/>
          </a:prstGeom>
          <a:solidFill>
            <a:srgbClr val="000000"/>
          </a:solidFill>
          <a:ln w="6350">
            <a:solidFill>
              <a:srgbClr val="EBEBE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8" name="TextBox 37"/>
          <p:cNvSpPr txBox="1"/>
          <p:nvPr/>
        </p:nvSpPr>
        <p:spPr>
          <a:xfrm>
            <a:off x="9921240" y="5715000"/>
            <a:ext cx="1828800" cy="457200"/>
          </a:xfrm>
          <a:prstGeom prst="rect">
            <a:avLst/>
          </a:prstGeom>
          <a:noFill/>
        </p:spPr>
        <p:txBody>
          <a:bodyPr wrap="none" lIns="45720" rIns="45720">
            <a:spAutoFit/>
          </a:bodyPr>
          <a:lstStyle/>
          <a:p>
            <a:r>
              <a:rPr sz="900" b="1">
                <a:solidFill>
                  <a:srgbClr val="171717"/>
                </a:solidFill>
              </a:rPr>
              <a:t>color-gray-alpha-600</a:t>
            </a:r>
          </a:p>
          <a:p>
            <a:r>
              <a:rPr sz="800">
                <a:solidFill>
                  <a:srgbClr val="6B7280"/>
                </a:solidFill>
                <a:latin typeface="Consolas"/>
              </a:rPr>
              <a:t>#0000003D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10972800" cy="548640"/>
          </a:xfrm>
          <a:prstGeom prst="rect">
            <a:avLst/>
          </a:prstGeom>
          <a:noFill/>
        </p:spPr>
        <p:txBody>
          <a:bodyPr wrap="square" lIns="45720" rIns="45720">
            <a:spAutoFit/>
          </a:bodyPr>
          <a:lstStyle/>
          <a:p>
            <a:r>
              <a:rPr sz="2800" b="1">
                <a:solidFill>
                  <a:srgbClr val="171717"/>
                </a:solidFill>
              </a:rPr>
              <a:t>Color palette (2/6)</a:t>
            </a:r>
          </a:p>
        </p:txBody>
      </p:sp>
      <p:sp>
        <p:nvSpPr>
          <p:cNvPr id="3" name="Rectangle 2"/>
          <p:cNvSpPr/>
          <p:nvPr/>
        </p:nvSpPr>
        <p:spPr>
          <a:xfrm>
            <a:off x="548640" y="1371600"/>
            <a:ext cx="1828800" cy="1005840"/>
          </a:xfrm>
          <a:prstGeom prst="rect">
            <a:avLst/>
          </a:prstGeom>
          <a:solidFill>
            <a:srgbClr val="000000"/>
          </a:solidFill>
          <a:ln w="6350">
            <a:solidFill>
              <a:srgbClr val="EBEBE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2423160"/>
            <a:ext cx="1828800" cy="457200"/>
          </a:xfrm>
          <a:prstGeom prst="rect">
            <a:avLst/>
          </a:prstGeom>
          <a:noFill/>
        </p:spPr>
        <p:txBody>
          <a:bodyPr wrap="none" lIns="45720" rIns="45720">
            <a:spAutoFit/>
          </a:bodyPr>
          <a:lstStyle/>
          <a:p>
            <a:r>
              <a:rPr sz="900" b="1">
                <a:solidFill>
                  <a:srgbClr val="171717"/>
                </a:solidFill>
              </a:rPr>
              <a:t>color-gray-alpha-700</a:t>
            </a:r>
          </a:p>
          <a:p>
            <a:r>
              <a:rPr sz="800">
                <a:solidFill>
                  <a:srgbClr val="6B7280"/>
                </a:solidFill>
                <a:latin typeface="Consolas"/>
              </a:rPr>
              <a:t>#00000070</a:t>
            </a:r>
          </a:p>
        </p:txBody>
      </p:sp>
      <p:sp>
        <p:nvSpPr>
          <p:cNvPr id="5" name="Rectangle 4"/>
          <p:cNvSpPr/>
          <p:nvPr/>
        </p:nvSpPr>
        <p:spPr>
          <a:xfrm>
            <a:off x="2423160" y="1371600"/>
            <a:ext cx="1828800" cy="1005840"/>
          </a:xfrm>
          <a:prstGeom prst="rect">
            <a:avLst/>
          </a:prstGeom>
          <a:solidFill>
            <a:srgbClr val="000000"/>
          </a:solidFill>
          <a:ln w="6350">
            <a:solidFill>
              <a:srgbClr val="EBEBE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2423160" y="2423160"/>
            <a:ext cx="1828800" cy="457200"/>
          </a:xfrm>
          <a:prstGeom prst="rect">
            <a:avLst/>
          </a:prstGeom>
          <a:noFill/>
        </p:spPr>
        <p:txBody>
          <a:bodyPr wrap="none" lIns="45720" rIns="45720">
            <a:spAutoFit/>
          </a:bodyPr>
          <a:lstStyle/>
          <a:p>
            <a:r>
              <a:rPr sz="900" b="1">
                <a:solidFill>
                  <a:srgbClr val="171717"/>
                </a:solidFill>
              </a:rPr>
              <a:t>color-gray-alpha-800</a:t>
            </a:r>
          </a:p>
          <a:p>
            <a:r>
              <a:rPr sz="800">
                <a:solidFill>
                  <a:srgbClr val="6B7280"/>
                </a:solidFill>
                <a:latin typeface="Consolas"/>
              </a:rPr>
              <a:t>#00000082</a:t>
            </a:r>
          </a:p>
        </p:txBody>
      </p:sp>
      <p:sp>
        <p:nvSpPr>
          <p:cNvPr id="7" name="Rectangle 6"/>
          <p:cNvSpPr/>
          <p:nvPr/>
        </p:nvSpPr>
        <p:spPr>
          <a:xfrm>
            <a:off x="4297680" y="1371600"/>
            <a:ext cx="1828800" cy="1005840"/>
          </a:xfrm>
          <a:prstGeom prst="rect">
            <a:avLst/>
          </a:prstGeom>
          <a:solidFill>
            <a:srgbClr val="000000"/>
          </a:solidFill>
          <a:ln w="6350">
            <a:solidFill>
              <a:srgbClr val="EBEBE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4297680" y="2423160"/>
            <a:ext cx="1828800" cy="457200"/>
          </a:xfrm>
          <a:prstGeom prst="rect">
            <a:avLst/>
          </a:prstGeom>
          <a:noFill/>
        </p:spPr>
        <p:txBody>
          <a:bodyPr wrap="none" lIns="45720" rIns="45720">
            <a:spAutoFit/>
          </a:bodyPr>
          <a:lstStyle/>
          <a:p>
            <a:r>
              <a:rPr sz="900" b="1">
                <a:solidFill>
                  <a:srgbClr val="171717"/>
                </a:solidFill>
              </a:rPr>
              <a:t>color-gray-alpha-900</a:t>
            </a:r>
          </a:p>
          <a:p>
            <a:r>
              <a:rPr sz="800">
                <a:solidFill>
                  <a:srgbClr val="6B7280"/>
                </a:solidFill>
                <a:latin typeface="Consolas"/>
              </a:rPr>
              <a:t>#000000B3</a:t>
            </a:r>
          </a:p>
        </p:txBody>
      </p:sp>
      <p:sp>
        <p:nvSpPr>
          <p:cNvPr id="9" name="Rectangle 8"/>
          <p:cNvSpPr/>
          <p:nvPr/>
        </p:nvSpPr>
        <p:spPr>
          <a:xfrm>
            <a:off x="6172200" y="1371600"/>
            <a:ext cx="1828800" cy="1005840"/>
          </a:xfrm>
          <a:prstGeom prst="rect">
            <a:avLst/>
          </a:prstGeom>
          <a:solidFill>
            <a:srgbClr val="000000"/>
          </a:solidFill>
          <a:ln w="6350">
            <a:solidFill>
              <a:srgbClr val="EBEBE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6172200" y="2423160"/>
            <a:ext cx="1828800" cy="457200"/>
          </a:xfrm>
          <a:prstGeom prst="rect">
            <a:avLst/>
          </a:prstGeom>
          <a:noFill/>
        </p:spPr>
        <p:txBody>
          <a:bodyPr wrap="none" lIns="45720" rIns="45720">
            <a:spAutoFit/>
          </a:bodyPr>
          <a:lstStyle/>
          <a:p>
            <a:r>
              <a:rPr sz="900" b="1">
                <a:solidFill>
                  <a:srgbClr val="171717"/>
                </a:solidFill>
              </a:rPr>
              <a:t>color-gray-alpha-1000</a:t>
            </a:r>
          </a:p>
          <a:p>
            <a:r>
              <a:rPr sz="800">
                <a:solidFill>
                  <a:srgbClr val="6B7280"/>
                </a:solidFill>
                <a:latin typeface="Consolas"/>
              </a:rPr>
              <a:t>#000000E8</a:t>
            </a:r>
          </a:p>
        </p:txBody>
      </p:sp>
      <p:sp>
        <p:nvSpPr>
          <p:cNvPr id="11" name="Rectangle 10"/>
          <p:cNvSpPr/>
          <p:nvPr/>
        </p:nvSpPr>
        <p:spPr>
          <a:xfrm>
            <a:off x="8046720" y="1371600"/>
            <a:ext cx="1828800" cy="1005840"/>
          </a:xfrm>
          <a:prstGeom prst="rect">
            <a:avLst/>
          </a:prstGeom>
          <a:solidFill>
            <a:srgbClr val="F0F7FF"/>
          </a:solidFill>
          <a:ln w="6350">
            <a:solidFill>
              <a:srgbClr val="EBEBE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8046720" y="2423160"/>
            <a:ext cx="1828800" cy="457200"/>
          </a:xfrm>
          <a:prstGeom prst="rect">
            <a:avLst/>
          </a:prstGeom>
          <a:noFill/>
        </p:spPr>
        <p:txBody>
          <a:bodyPr wrap="none" lIns="45720" rIns="45720">
            <a:spAutoFit/>
          </a:bodyPr>
          <a:lstStyle/>
          <a:p>
            <a:r>
              <a:rPr sz="900" b="1">
                <a:solidFill>
                  <a:srgbClr val="171717"/>
                </a:solidFill>
              </a:rPr>
              <a:t>color-blue-100</a:t>
            </a:r>
          </a:p>
          <a:p>
            <a:r>
              <a:rPr sz="800">
                <a:solidFill>
                  <a:srgbClr val="6B7280"/>
                </a:solidFill>
                <a:latin typeface="Consolas"/>
              </a:rPr>
              <a:t>#F0F7FF</a:t>
            </a:r>
          </a:p>
        </p:txBody>
      </p:sp>
      <p:sp>
        <p:nvSpPr>
          <p:cNvPr id="13" name="Rectangle 12"/>
          <p:cNvSpPr/>
          <p:nvPr/>
        </p:nvSpPr>
        <p:spPr>
          <a:xfrm>
            <a:off x="9921240" y="1371600"/>
            <a:ext cx="1828800" cy="1005840"/>
          </a:xfrm>
          <a:prstGeom prst="rect">
            <a:avLst/>
          </a:prstGeom>
          <a:solidFill>
            <a:srgbClr val="EAF4FF"/>
          </a:solidFill>
          <a:ln w="6350">
            <a:solidFill>
              <a:srgbClr val="EBEBE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9921240" y="2423160"/>
            <a:ext cx="1828800" cy="457200"/>
          </a:xfrm>
          <a:prstGeom prst="rect">
            <a:avLst/>
          </a:prstGeom>
          <a:noFill/>
        </p:spPr>
        <p:txBody>
          <a:bodyPr wrap="none" lIns="45720" rIns="45720">
            <a:spAutoFit/>
          </a:bodyPr>
          <a:lstStyle/>
          <a:p>
            <a:r>
              <a:rPr sz="900" b="1">
                <a:solidFill>
                  <a:srgbClr val="171717"/>
                </a:solidFill>
              </a:rPr>
              <a:t>color-blue-200</a:t>
            </a:r>
          </a:p>
          <a:p>
            <a:r>
              <a:rPr sz="800">
                <a:solidFill>
                  <a:srgbClr val="6B7280"/>
                </a:solidFill>
                <a:latin typeface="Consolas"/>
              </a:rPr>
              <a:t>#EAF4FF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48640" y="3017520"/>
            <a:ext cx="1828800" cy="1005840"/>
          </a:xfrm>
          <a:prstGeom prst="rect">
            <a:avLst/>
          </a:prstGeom>
          <a:solidFill>
            <a:srgbClr val="E0EFFF"/>
          </a:solidFill>
          <a:ln w="6350">
            <a:solidFill>
              <a:srgbClr val="EBEBE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548640" y="4069080"/>
            <a:ext cx="1828800" cy="457200"/>
          </a:xfrm>
          <a:prstGeom prst="rect">
            <a:avLst/>
          </a:prstGeom>
          <a:noFill/>
        </p:spPr>
        <p:txBody>
          <a:bodyPr wrap="none" lIns="45720" rIns="45720">
            <a:spAutoFit/>
          </a:bodyPr>
          <a:lstStyle/>
          <a:p>
            <a:r>
              <a:rPr sz="900" b="1">
                <a:solidFill>
                  <a:srgbClr val="171717"/>
                </a:solidFill>
              </a:rPr>
              <a:t>color-blue-300</a:t>
            </a:r>
          </a:p>
          <a:p>
            <a:r>
              <a:rPr sz="800">
                <a:solidFill>
                  <a:srgbClr val="6B7280"/>
                </a:solidFill>
                <a:latin typeface="Consolas"/>
              </a:rPr>
              <a:t>#E0EFFF</a:t>
            </a:r>
          </a:p>
        </p:txBody>
      </p:sp>
      <p:sp>
        <p:nvSpPr>
          <p:cNvPr id="17" name="Rectangle 16"/>
          <p:cNvSpPr/>
          <p:nvPr/>
        </p:nvSpPr>
        <p:spPr>
          <a:xfrm>
            <a:off x="2423160" y="3017520"/>
            <a:ext cx="1828800" cy="1005840"/>
          </a:xfrm>
          <a:prstGeom prst="rect">
            <a:avLst/>
          </a:prstGeom>
          <a:solidFill>
            <a:srgbClr val="CCE7FF"/>
          </a:solidFill>
          <a:ln w="6350">
            <a:solidFill>
              <a:srgbClr val="EBEBE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2423160" y="4069080"/>
            <a:ext cx="1828800" cy="457200"/>
          </a:xfrm>
          <a:prstGeom prst="rect">
            <a:avLst/>
          </a:prstGeom>
          <a:noFill/>
        </p:spPr>
        <p:txBody>
          <a:bodyPr wrap="none" lIns="45720" rIns="45720">
            <a:spAutoFit/>
          </a:bodyPr>
          <a:lstStyle/>
          <a:p>
            <a:r>
              <a:rPr sz="900" b="1">
                <a:solidFill>
                  <a:srgbClr val="171717"/>
                </a:solidFill>
              </a:rPr>
              <a:t>color-blue-400</a:t>
            </a:r>
          </a:p>
          <a:p>
            <a:r>
              <a:rPr sz="800">
                <a:solidFill>
                  <a:srgbClr val="6B7280"/>
                </a:solidFill>
                <a:latin typeface="Consolas"/>
              </a:rPr>
              <a:t>#CCE7FF</a:t>
            </a:r>
          </a:p>
        </p:txBody>
      </p:sp>
      <p:sp>
        <p:nvSpPr>
          <p:cNvPr id="19" name="Rectangle 18"/>
          <p:cNvSpPr/>
          <p:nvPr/>
        </p:nvSpPr>
        <p:spPr>
          <a:xfrm>
            <a:off x="4297680" y="3017520"/>
            <a:ext cx="1828800" cy="1005840"/>
          </a:xfrm>
          <a:prstGeom prst="rect">
            <a:avLst/>
          </a:prstGeom>
          <a:solidFill>
            <a:srgbClr val="97CCFF"/>
          </a:solidFill>
          <a:ln w="6350">
            <a:solidFill>
              <a:srgbClr val="EBEBE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4297680" y="4069080"/>
            <a:ext cx="1828800" cy="457200"/>
          </a:xfrm>
          <a:prstGeom prst="rect">
            <a:avLst/>
          </a:prstGeom>
          <a:noFill/>
        </p:spPr>
        <p:txBody>
          <a:bodyPr wrap="none" lIns="45720" rIns="45720">
            <a:spAutoFit/>
          </a:bodyPr>
          <a:lstStyle/>
          <a:p>
            <a:r>
              <a:rPr sz="900" b="1">
                <a:solidFill>
                  <a:srgbClr val="171717"/>
                </a:solidFill>
              </a:rPr>
              <a:t>color-blue-500</a:t>
            </a:r>
          </a:p>
          <a:p>
            <a:r>
              <a:rPr sz="800">
                <a:solidFill>
                  <a:srgbClr val="6B7280"/>
                </a:solidFill>
                <a:latin typeface="Consolas"/>
              </a:rPr>
              <a:t>#97CCFF</a:t>
            </a:r>
          </a:p>
        </p:txBody>
      </p:sp>
      <p:sp>
        <p:nvSpPr>
          <p:cNvPr id="21" name="Rectangle 20"/>
          <p:cNvSpPr/>
          <p:nvPr/>
        </p:nvSpPr>
        <p:spPr>
          <a:xfrm>
            <a:off x="6172200" y="3017520"/>
            <a:ext cx="1828800" cy="1005840"/>
          </a:xfrm>
          <a:prstGeom prst="rect">
            <a:avLst/>
          </a:prstGeom>
          <a:solidFill>
            <a:srgbClr val="51AEFF"/>
          </a:solidFill>
          <a:ln w="6350">
            <a:solidFill>
              <a:srgbClr val="EBEBE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6172200" y="4069080"/>
            <a:ext cx="1828800" cy="457200"/>
          </a:xfrm>
          <a:prstGeom prst="rect">
            <a:avLst/>
          </a:prstGeom>
          <a:noFill/>
        </p:spPr>
        <p:txBody>
          <a:bodyPr wrap="none" lIns="45720" rIns="45720">
            <a:spAutoFit/>
          </a:bodyPr>
          <a:lstStyle/>
          <a:p>
            <a:r>
              <a:rPr sz="900" b="1">
                <a:solidFill>
                  <a:srgbClr val="171717"/>
                </a:solidFill>
              </a:rPr>
              <a:t>color-blue-600</a:t>
            </a:r>
          </a:p>
          <a:p>
            <a:r>
              <a:rPr sz="800">
                <a:solidFill>
                  <a:srgbClr val="6B7280"/>
                </a:solidFill>
                <a:latin typeface="Consolas"/>
              </a:rPr>
              <a:t>#51AEFF</a:t>
            </a:r>
          </a:p>
        </p:txBody>
      </p:sp>
      <p:sp>
        <p:nvSpPr>
          <p:cNvPr id="23" name="Rectangle 22"/>
          <p:cNvSpPr/>
          <p:nvPr/>
        </p:nvSpPr>
        <p:spPr>
          <a:xfrm>
            <a:off x="8046720" y="3017520"/>
            <a:ext cx="1828800" cy="1005840"/>
          </a:xfrm>
          <a:prstGeom prst="rect">
            <a:avLst/>
          </a:prstGeom>
          <a:solidFill>
            <a:srgbClr val="0070F7"/>
          </a:solidFill>
          <a:ln w="6350">
            <a:solidFill>
              <a:srgbClr val="EBEBE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8046720" y="4069080"/>
            <a:ext cx="1828800" cy="457200"/>
          </a:xfrm>
          <a:prstGeom prst="rect">
            <a:avLst/>
          </a:prstGeom>
          <a:noFill/>
        </p:spPr>
        <p:txBody>
          <a:bodyPr wrap="none" lIns="45720" rIns="45720">
            <a:spAutoFit/>
          </a:bodyPr>
          <a:lstStyle/>
          <a:p>
            <a:r>
              <a:rPr sz="900" b="1">
                <a:solidFill>
                  <a:srgbClr val="171717"/>
                </a:solidFill>
              </a:rPr>
              <a:t>color-blue-700</a:t>
            </a:r>
          </a:p>
          <a:p>
            <a:r>
              <a:rPr sz="800">
                <a:solidFill>
                  <a:srgbClr val="6B7280"/>
                </a:solidFill>
                <a:latin typeface="Consolas"/>
              </a:rPr>
              <a:t>#0070F7</a:t>
            </a:r>
          </a:p>
        </p:txBody>
      </p:sp>
      <p:sp>
        <p:nvSpPr>
          <p:cNvPr id="25" name="Rectangle 24"/>
          <p:cNvSpPr/>
          <p:nvPr/>
        </p:nvSpPr>
        <p:spPr>
          <a:xfrm>
            <a:off x="9921240" y="3017520"/>
            <a:ext cx="1828800" cy="1005840"/>
          </a:xfrm>
          <a:prstGeom prst="rect">
            <a:avLst/>
          </a:prstGeom>
          <a:solidFill>
            <a:srgbClr val="005EDC"/>
          </a:solidFill>
          <a:ln w="6350">
            <a:solidFill>
              <a:srgbClr val="EBEBE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9921240" y="4069080"/>
            <a:ext cx="1828800" cy="457200"/>
          </a:xfrm>
          <a:prstGeom prst="rect">
            <a:avLst/>
          </a:prstGeom>
          <a:noFill/>
        </p:spPr>
        <p:txBody>
          <a:bodyPr wrap="none" lIns="45720" rIns="45720">
            <a:spAutoFit/>
          </a:bodyPr>
          <a:lstStyle/>
          <a:p>
            <a:r>
              <a:rPr sz="900" b="1">
                <a:solidFill>
                  <a:srgbClr val="171717"/>
                </a:solidFill>
              </a:rPr>
              <a:t>color-blue-800</a:t>
            </a:r>
          </a:p>
          <a:p>
            <a:r>
              <a:rPr sz="800">
                <a:solidFill>
                  <a:srgbClr val="6B7280"/>
                </a:solidFill>
                <a:latin typeface="Consolas"/>
              </a:rPr>
              <a:t>#005EDC</a:t>
            </a:r>
          </a:p>
        </p:txBody>
      </p:sp>
      <p:sp>
        <p:nvSpPr>
          <p:cNvPr id="27" name="Rectangle 26"/>
          <p:cNvSpPr/>
          <p:nvPr/>
        </p:nvSpPr>
        <p:spPr>
          <a:xfrm>
            <a:off x="548640" y="4663440"/>
            <a:ext cx="1828800" cy="1005840"/>
          </a:xfrm>
          <a:prstGeom prst="rect">
            <a:avLst/>
          </a:prstGeom>
          <a:solidFill>
            <a:srgbClr val="0064E2"/>
          </a:solidFill>
          <a:ln w="6350">
            <a:solidFill>
              <a:srgbClr val="EBEBE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548640" y="5715000"/>
            <a:ext cx="1828800" cy="457200"/>
          </a:xfrm>
          <a:prstGeom prst="rect">
            <a:avLst/>
          </a:prstGeom>
          <a:noFill/>
        </p:spPr>
        <p:txBody>
          <a:bodyPr wrap="none" lIns="45720" rIns="45720">
            <a:spAutoFit/>
          </a:bodyPr>
          <a:lstStyle/>
          <a:p>
            <a:r>
              <a:rPr sz="900" b="1">
                <a:solidFill>
                  <a:srgbClr val="171717"/>
                </a:solidFill>
              </a:rPr>
              <a:t>color-blue-900</a:t>
            </a:r>
          </a:p>
          <a:p>
            <a:r>
              <a:rPr sz="800">
                <a:solidFill>
                  <a:srgbClr val="6B7280"/>
                </a:solidFill>
                <a:latin typeface="Consolas"/>
              </a:rPr>
              <a:t>#0064E2</a:t>
            </a:r>
          </a:p>
        </p:txBody>
      </p:sp>
      <p:sp>
        <p:nvSpPr>
          <p:cNvPr id="29" name="Rectangle 28"/>
          <p:cNvSpPr/>
          <p:nvPr/>
        </p:nvSpPr>
        <p:spPr>
          <a:xfrm>
            <a:off x="2423160" y="4663440"/>
            <a:ext cx="1828800" cy="1005840"/>
          </a:xfrm>
          <a:prstGeom prst="rect">
            <a:avLst/>
          </a:prstGeom>
          <a:solidFill>
            <a:srgbClr val="002453"/>
          </a:solidFill>
          <a:ln w="6350">
            <a:solidFill>
              <a:srgbClr val="EBEBE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2423160" y="5715000"/>
            <a:ext cx="1828800" cy="457200"/>
          </a:xfrm>
          <a:prstGeom prst="rect">
            <a:avLst/>
          </a:prstGeom>
          <a:noFill/>
        </p:spPr>
        <p:txBody>
          <a:bodyPr wrap="none" lIns="45720" rIns="45720">
            <a:spAutoFit/>
          </a:bodyPr>
          <a:lstStyle/>
          <a:p>
            <a:r>
              <a:rPr sz="900" b="1">
                <a:solidFill>
                  <a:srgbClr val="171717"/>
                </a:solidFill>
              </a:rPr>
              <a:t>color-blue-1000</a:t>
            </a:r>
          </a:p>
          <a:p>
            <a:r>
              <a:rPr sz="800">
                <a:solidFill>
                  <a:srgbClr val="6B7280"/>
                </a:solidFill>
                <a:latin typeface="Consolas"/>
              </a:rPr>
              <a:t>#002453</a:t>
            </a:r>
          </a:p>
        </p:txBody>
      </p:sp>
      <p:sp>
        <p:nvSpPr>
          <p:cNvPr id="31" name="Rectangle 30"/>
          <p:cNvSpPr/>
          <p:nvPr/>
        </p:nvSpPr>
        <p:spPr>
          <a:xfrm>
            <a:off x="4297680" y="4663440"/>
            <a:ext cx="1828800" cy="1005840"/>
          </a:xfrm>
          <a:prstGeom prst="rect">
            <a:avLst/>
          </a:prstGeom>
          <a:solidFill>
            <a:srgbClr val="FFEEF0"/>
          </a:solidFill>
          <a:ln w="6350">
            <a:solidFill>
              <a:srgbClr val="EBEBE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TextBox 31"/>
          <p:cNvSpPr txBox="1"/>
          <p:nvPr/>
        </p:nvSpPr>
        <p:spPr>
          <a:xfrm>
            <a:off x="4297680" y="5715000"/>
            <a:ext cx="1828800" cy="457200"/>
          </a:xfrm>
          <a:prstGeom prst="rect">
            <a:avLst/>
          </a:prstGeom>
          <a:noFill/>
        </p:spPr>
        <p:txBody>
          <a:bodyPr wrap="none" lIns="45720" rIns="45720">
            <a:spAutoFit/>
          </a:bodyPr>
          <a:lstStyle/>
          <a:p>
            <a:r>
              <a:rPr sz="900" b="1">
                <a:solidFill>
                  <a:srgbClr val="171717"/>
                </a:solidFill>
              </a:rPr>
              <a:t>color-red-100</a:t>
            </a:r>
          </a:p>
          <a:p>
            <a:r>
              <a:rPr sz="800">
                <a:solidFill>
                  <a:srgbClr val="6B7280"/>
                </a:solidFill>
                <a:latin typeface="Consolas"/>
              </a:rPr>
              <a:t>#FFEEF0</a:t>
            </a:r>
          </a:p>
        </p:txBody>
      </p:sp>
      <p:sp>
        <p:nvSpPr>
          <p:cNvPr id="33" name="Rectangle 32"/>
          <p:cNvSpPr/>
          <p:nvPr/>
        </p:nvSpPr>
        <p:spPr>
          <a:xfrm>
            <a:off x="6172200" y="4663440"/>
            <a:ext cx="1828800" cy="1005840"/>
          </a:xfrm>
          <a:prstGeom prst="rect">
            <a:avLst/>
          </a:prstGeom>
          <a:solidFill>
            <a:srgbClr val="FFE9EA"/>
          </a:solidFill>
          <a:ln w="6350">
            <a:solidFill>
              <a:srgbClr val="EBEBE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6172200" y="5715000"/>
            <a:ext cx="1828800" cy="457200"/>
          </a:xfrm>
          <a:prstGeom prst="rect">
            <a:avLst/>
          </a:prstGeom>
          <a:noFill/>
        </p:spPr>
        <p:txBody>
          <a:bodyPr wrap="none" lIns="45720" rIns="45720">
            <a:spAutoFit/>
          </a:bodyPr>
          <a:lstStyle/>
          <a:p>
            <a:r>
              <a:rPr sz="900" b="1">
                <a:solidFill>
                  <a:srgbClr val="171717"/>
                </a:solidFill>
              </a:rPr>
              <a:t>color-red-200</a:t>
            </a:r>
          </a:p>
          <a:p>
            <a:r>
              <a:rPr sz="800">
                <a:solidFill>
                  <a:srgbClr val="6B7280"/>
                </a:solidFill>
                <a:latin typeface="Consolas"/>
              </a:rPr>
              <a:t>#FFE9EA</a:t>
            </a:r>
          </a:p>
        </p:txBody>
      </p:sp>
      <p:sp>
        <p:nvSpPr>
          <p:cNvPr id="35" name="Rectangle 34"/>
          <p:cNvSpPr/>
          <p:nvPr/>
        </p:nvSpPr>
        <p:spPr>
          <a:xfrm>
            <a:off x="8046720" y="4663440"/>
            <a:ext cx="1828800" cy="1005840"/>
          </a:xfrm>
          <a:prstGeom prst="rect">
            <a:avLst/>
          </a:prstGeom>
          <a:solidFill>
            <a:srgbClr val="FFE4E5"/>
          </a:solidFill>
          <a:ln w="6350">
            <a:solidFill>
              <a:srgbClr val="EBEBE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TextBox 35"/>
          <p:cNvSpPr txBox="1"/>
          <p:nvPr/>
        </p:nvSpPr>
        <p:spPr>
          <a:xfrm>
            <a:off x="8046720" y="5715000"/>
            <a:ext cx="1828800" cy="457200"/>
          </a:xfrm>
          <a:prstGeom prst="rect">
            <a:avLst/>
          </a:prstGeom>
          <a:noFill/>
        </p:spPr>
        <p:txBody>
          <a:bodyPr wrap="none" lIns="45720" rIns="45720">
            <a:spAutoFit/>
          </a:bodyPr>
          <a:lstStyle/>
          <a:p>
            <a:r>
              <a:rPr sz="900" b="1">
                <a:solidFill>
                  <a:srgbClr val="171717"/>
                </a:solidFill>
              </a:rPr>
              <a:t>color-red-300</a:t>
            </a:r>
          </a:p>
          <a:p>
            <a:r>
              <a:rPr sz="800">
                <a:solidFill>
                  <a:srgbClr val="6B7280"/>
                </a:solidFill>
                <a:latin typeface="Consolas"/>
              </a:rPr>
              <a:t>#FFE4E5</a:t>
            </a:r>
          </a:p>
        </p:txBody>
      </p:sp>
      <p:sp>
        <p:nvSpPr>
          <p:cNvPr id="37" name="Rectangle 36"/>
          <p:cNvSpPr/>
          <p:nvPr/>
        </p:nvSpPr>
        <p:spPr>
          <a:xfrm>
            <a:off x="9921240" y="4663440"/>
            <a:ext cx="1828800" cy="1005840"/>
          </a:xfrm>
          <a:prstGeom prst="rect">
            <a:avLst/>
          </a:prstGeom>
          <a:solidFill>
            <a:srgbClr val="FFD8D7"/>
          </a:solidFill>
          <a:ln w="6350">
            <a:solidFill>
              <a:srgbClr val="EBEBE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8" name="TextBox 37"/>
          <p:cNvSpPr txBox="1"/>
          <p:nvPr/>
        </p:nvSpPr>
        <p:spPr>
          <a:xfrm>
            <a:off x="9921240" y="5715000"/>
            <a:ext cx="1828800" cy="457200"/>
          </a:xfrm>
          <a:prstGeom prst="rect">
            <a:avLst/>
          </a:prstGeom>
          <a:noFill/>
        </p:spPr>
        <p:txBody>
          <a:bodyPr wrap="none" lIns="45720" rIns="45720">
            <a:spAutoFit/>
          </a:bodyPr>
          <a:lstStyle/>
          <a:p>
            <a:r>
              <a:rPr sz="900" b="1">
                <a:solidFill>
                  <a:srgbClr val="171717"/>
                </a:solidFill>
              </a:rPr>
              <a:t>color-red-400</a:t>
            </a:r>
          </a:p>
          <a:p>
            <a:r>
              <a:rPr sz="800">
                <a:solidFill>
                  <a:srgbClr val="6B7280"/>
                </a:solidFill>
                <a:latin typeface="Consolas"/>
              </a:rPr>
              <a:t>#FFD8D7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10972800" cy="548640"/>
          </a:xfrm>
          <a:prstGeom prst="rect">
            <a:avLst/>
          </a:prstGeom>
          <a:noFill/>
        </p:spPr>
        <p:txBody>
          <a:bodyPr wrap="square" lIns="45720" rIns="45720">
            <a:spAutoFit/>
          </a:bodyPr>
          <a:lstStyle/>
          <a:p>
            <a:r>
              <a:rPr sz="2800" b="1">
                <a:solidFill>
                  <a:srgbClr val="171717"/>
                </a:solidFill>
              </a:rPr>
              <a:t>Color palette (3/6)</a:t>
            </a:r>
          </a:p>
        </p:txBody>
      </p:sp>
      <p:sp>
        <p:nvSpPr>
          <p:cNvPr id="3" name="Rectangle 2"/>
          <p:cNvSpPr/>
          <p:nvPr/>
        </p:nvSpPr>
        <p:spPr>
          <a:xfrm>
            <a:off x="548640" y="1371600"/>
            <a:ext cx="1828800" cy="1005840"/>
          </a:xfrm>
          <a:prstGeom prst="rect">
            <a:avLst/>
          </a:prstGeom>
          <a:solidFill>
            <a:srgbClr val="FFB5B6"/>
          </a:solidFill>
          <a:ln w="6350">
            <a:solidFill>
              <a:srgbClr val="EBEBE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2423160"/>
            <a:ext cx="1828800" cy="457200"/>
          </a:xfrm>
          <a:prstGeom prst="rect">
            <a:avLst/>
          </a:prstGeom>
          <a:noFill/>
        </p:spPr>
        <p:txBody>
          <a:bodyPr wrap="none" lIns="45720" rIns="45720">
            <a:spAutoFit/>
          </a:bodyPr>
          <a:lstStyle/>
          <a:p>
            <a:r>
              <a:rPr sz="900" b="1">
                <a:solidFill>
                  <a:srgbClr val="171717"/>
                </a:solidFill>
              </a:rPr>
              <a:t>color-red-500</a:t>
            </a:r>
          </a:p>
          <a:p>
            <a:r>
              <a:rPr sz="800">
                <a:solidFill>
                  <a:srgbClr val="6B7280"/>
                </a:solidFill>
                <a:latin typeface="Consolas"/>
              </a:rPr>
              <a:t>#FFB5B6</a:t>
            </a:r>
          </a:p>
        </p:txBody>
      </p:sp>
      <p:sp>
        <p:nvSpPr>
          <p:cNvPr id="5" name="Rectangle 4"/>
          <p:cNvSpPr/>
          <p:nvPr/>
        </p:nvSpPr>
        <p:spPr>
          <a:xfrm>
            <a:off x="2423160" y="1371600"/>
            <a:ext cx="1828800" cy="1005840"/>
          </a:xfrm>
          <a:prstGeom prst="rect">
            <a:avLst/>
          </a:prstGeom>
          <a:solidFill>
            <a:srgbClr val="FF6A6E"/>
          </a:solidFill>
          <a:ln w="6350">
            <a:solidFill>
              <a:srgbClr val="EBEBE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2423160" y="2423160"/>
            <a:ext cx="1828800" cy="457200"/>
          </a:xfrm>
          <a:prstGeom prst="rect">
            <a:avLst/>
          </a:prstGeom>
          <a:noFill/>
        </p:spPr>
        <p:txBody>
          <a:bodyPr wrap="none" lIns="45720" rIns="45720">
            <a:spAutoFit/>
          </a:bodyPr>
          <a:lstStyle/>
          <a:p>
            <a:r>
              <a:rPr sz="900" b="1">
                <a:solidFill>
                  <a:srgbClr val="171717"/>
                </a:solidFill>
              </a:rPr>
              <a:t>color-red-600</a:t>
            </a:r>
          </a:p>
          <a:p>
            <a:r>
              <a:rPr sz="800">
                <a:solidFill>
                  <a:srgbClr val="6B7280"/>
                </a:solidFill>
                <a:latin typeface="Consolas"/>
              </a:rPr>
              <a:t>#FF6A6E</a:t>
            </a:r>
          </a:p>
        </p:txBody>
      </p:sp>
      <p:sp>
        <p:nvSpPr>
          <p:cNvPr id="7" name="Rectangle 6"/>
          <p:cNvSpPr/>
          <p:nvPr/>
        </p:nvSpPr>
        <p:spPr>
          <a:xfrm>
            <a:off x="4297680" y="1371600"/>
            <a:ext cx="1828800" cy="1005840"/>
          </a:xfrm>
          <a:prstGeom prst="rect">
            <a:avLst/>
          </a:prstGeom>
          <a:solidFill>
            <a:srgbClr val="FC0035"/>
          </a:solidFill>
          <a:ln w="6350">
            <a:solidFill>
              <a:srgbClr val="EBEBE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4297680" y="2423160"/>
            <a:ext cx="1828800" cy="457200"/>
          </a:xfrm>
          <a:prstGeom prst="rect">
            <a:avLst/>
          </a:prstGeom>
          <a:noFill/>
        </p:spPr>
        <p:txBody>
          <a:bodyPr wrap="none" lIns="45720" rIns="45720">
            <a:spAutoFit/>
          </a:bodyPr>
          <a:lstStyle/>
          <a:p>
            <a:r>
              <a:rPr sz="900" b="1">
                <a:solidFill>
                  <a:srgbClr val="171717"/>
                </a:solidFill>
              </a:rPr>
              <a:t>color-red-700</a:t>
            </a:r>
          </a:p>
          <a:p>
            <a:r>
              <a:rPr sz="800">
                <a:solidFill>
                  <a:srgbClr val="6B7280"/>
                </a:solidFill>
                <a:latin typeface="Consolas"/>
              </a:rPr>
              <a:t>#FC0035</a:t>
            </a:r>
          </a:p>
        </p:txBody>
      </p:sp>
      <p:sp>
        <p:nvSpPr>
          <p:cNvPr id="9" name="Rectangle 8"/>
          <p:cNvSpPr/>
          <p:nvPr/>
        </p:nvSpPr>
        <p:spPr>
          <a:xfrm>
            <a:off x="6172200" y="1371600"/>
            <a:ext cx="1828800" cy="1005840"/>
          </a:xfrm>
          <a:prstGeom prst="rect">
            <a:avLst/>
          </a:prstGeom>
          <a:solidFill>
            <a:srgbClr val="E70022"/>
          </a:solidFill>
          <a:ln w="6350">
            <a:solidFill>
              <a:srgbClr val="EBEBE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6172200" y="2423160"/>
            <a:ext cx="1828800" cy="457200"/>
          </a:xfrm>
          <a:prstGeom prst="rect">
            <a:avLst/>
          </a:prstGeom>
          <a:noFill/>
        </p:spPr>
        <p:txBody>
          <a:bodyPr wrap="none" lIns="45720" rIns="45720">
            <a:spAutoFit/>
          </a:bodyPr>
          <a:lstStyle/>
          <a:p>
            <a:r>
              <a:rPr sz="900" b="1">
                <a:solidFill>
                  <a:srgbClr val="171717"/>
                </a:solidFill>
              </a:rPr>
              <a:t>color-red-800</a:t>
            </a:r>
          </a:p>
          <a:p>
            <a:r>
              <a:rPr sz="800">
                <a:solidFill>
                  <a:srgbClr val="6B7280"/>
                </a:solidFill>
                <a:latin typeface="Consolas"/>
              </a:rPr>
              <a:t>#E70022</a:t>
            </a:r>
          </a:p>
        </p:txBody>
      </p:sp>
      <p:sp>
        <p:nvSpPr>
          <p:cNvPr id="11" name="Rectangle 10"/>
          <p:cNvSpPr/>
          <p:nvPr/>
        </p:nvSpPr>
        <p:spPr>
          <a:xfrm>
            <a:off x="8046720" y="1371600"/>
            <a:ext cx="1828800" cy="1005840"/>
          </a:xfrm>
          <a:prstGeom prst="rect">
            <a:avLst/>
          </a:prstGeom>
          <a:solidFill>
            <a:srgbClr val="D60020"/>
          </a:solidFill>
          <a:ln w="6350">
            <a:solidFill>
              <a:srgbClr val="EBEBE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8046720" y="2423160"/>
            <a:ext cx="1828800" cy="457200"/>
          </a:xfrm>
          <a:prstGeom prst="rect">
            <a:avLst/>
          </a:prstGeom>
          <a:noFill/>
        </p:spPr>
        <p:txBody>
          <a:bodyPr wrap="none" lIns="45720" rIns="45720">
            <a:spAutoFit/>
          </a:bodyPr>
          <a:lstStyle/>
          <a:p>
            <a:r>
              <a:rPr sz="900" b="1">
                <a:solidFill>
                  <a:srgbClr val="171717"/>
                </a:solidFill>
              </a:rPr>
              <a:t>color-red-900</a:t>
            </a:r>
          </a:p>
          <a:p>
            <a:r>
              <a:rPr sz="800">
                <a:solidFill>
                  <a:srgbClr val="6B7280"/>
                </a:solidFill>
                <a:latin typeface="Consolas"/>
              </a:rPr>
              <a:t>#D60020</a:t>
            </a:r>
          </a:p>
        </p:txBody>
      </p:sp>
      <p:sp>
        <p:nvSpPr>
          <p:cNvPr id="13" name="Rectangle 12"/>
          <p:cNvSpPr/>
          <p:nvPr/>
        </p:nvSpPr>
        <p:spPr>
          <a:xfrm>
            <a:off x="9921240" y="1371600"/>
            <a:ext cx="1828800" cy="1005840"/>
          </a:xfrm>
          <a:prstGeom prst="rect">
            <a:avLst/>
          </a:prstGeom>
          <a:solidFill>
            <a:srgbClr val="46000C"/>
          </a:solidFill>
          <a:ln w="6350">
            <a:solidFill>
              <a:srgbClr val="EBEBE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9921240" y="2423160"/>
            <a:ext cx="1828800" cy="457200"/>
          </a:xfrm>
          <a:prstGeom prst="rect">
            <a:avLst/>
          </a:prstGeom>
          <a:noFill/>
        </p:spPr>
        <p:txBody>
          <a:bodyPr wrap="none" lIns="45720" rIns="45720">
            <a:spAutoFit/>
          </a:bodyPr>
          <a:lstStyle/>
          <a:p>
            <a:r>
              <a:rPr sz="900" b="1">
                <a:solidFill>
                  <a:srgbClr val="171717"/>
                </a:solidFill>
              </a:rPr>
              <a:t>color-red-1000</a:t>
            </a:r>
          </a:p>
          <a:p>
            <a:r>
              <a:rPr sz="800">
                <a:solidFill>
                  <a:srgbClr val="6B7280"/>
                </a:solidFill>
                <a:latin typeface="Consolas"/>
              </a:rPr>
              <a:t>#46000C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48640" y="3017520"/>
            <a:ext cx="1828800" cy="1005840"/>
          </a:xfrm>
          <a:prstGeom prst="rect">
            <a:avLst/>
          </a:prstGeom>
          <a:solidFill>
            <a:srgbClr val="FFF6E1"/>
          </a:solidFill>
          <a:ln w="6350">
            <a:solidFill>
              <a:srgbClr val="EBEBE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548640" y="4069080"/>
            <a:ext cx="1828800" cy="457200"/>
          </a:xfrm>
          <a:prstGeom prst="rect">
            <a:avLst/>
          </a:prstGeom>
          <a:noFill/>
        </p:spPr>
        <p:txBody>
          <a:bodyPr wrap="none" lIns="45720" rIns="45720">
            <a:spAutoFit/>
          </a:bodyPr>
          <a:lstStyle/>
          <a:p>
            <a:r>
              <a:rPr sz="900" b="1">
                <a:solidFill>
                  <a:srgbClr val="171717"/>
                </a:solidFill>
              </a:rPr>
              <a:t>color-amber-100</a:t>
            </a:r>
          </a:p>
          <a:p>
            <a:r>
              <a:rPr sz="800">
                <a:solidFill>
                  <a:srgbClr val="6B7280"/>
                </a:solidFill>
                <a:latin typeface="Consolas"/>
              </a:rPr>
              <a:t>#FFF6E1</a:t>
            </a:r>
          </a:p>
        </p:txBody>
      </p:sp>
      <p:sp>
        <p:nvSpPr>
          <p:cNvPr id="17" name="Rectangle 16"/>
          <p:cNvSpPr/>
          <p:nvPr/>
        </p:nvSpPr>
        <p:spPr>
          <a:xfrm>
            <a:off x="2423160" y="3017520"/>
            <a:ext cx="1828800" cy="1005840"/>
          </a:xfrm>
          <a:prstGeom prst="rect">
            <a:avLst/>
          </a:prstGeom>
          <a:solidFill>
            <a:srgbClr val="FFF4D4"/>
          </a:solidFill>
          <a:ln w="6350">
            <a:solidFill>
              <a:srgbClr val="EBEBE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2423160" y="4069080"/>
            <a:ext cx="1828800" cy="457200"/>
          </a:xfrm>
          <a:prstGeom prst="rect">
            <a:avLst/>
          </a:prstGeom>
          <a:noFill/>
        </p:spPr>
        <p:txBody>
          <a:bodyPr wrap="none" lIns="45720" rIns="45720">
            <a:spAutoFit/>
          </a:bodyPr>
          <a:lstStyle/>
          <a:p>
            <a:r>
              <a:rPr sz="900" b="1">
                <a:solidFill>
                  <a:srgbClr val="171717"/>
                </a:solidFill>
              </a:rPr>
              <a:t>color-amber-200</a:t>
            </a:r>
          </a:p>
          <a:p>
            <a:r>
              <a:rPr sz="800">
                <a:solidFill>
                  <a:srgbClr val="6B7280"/>
                </a:solidFill>
                <a:latin typeface="Consolas"/>
              </a:rPr>
              <a:t>#FFF4D4</a:t>
            </a:r>
          </a:p>
        </p:txBody>
      </p:sp>
      <p:sp>
        <p:nvSpPr>
          <p:cNvPr id="19" name="Rectangle 18"/>
          <p:cNvSpPr/>
          <p:nvPr/>
        </p:nvSpPr>
        <p:spPr>
          <a:xfrm>
            <a:off x="4297680" y="3017520"/>
            <a:ext cx="1828800" cy="1005840"/>
          </a:xfrm>
          <a:prstGeom prst="rect">
            <a:avLst/>
          </a:prstGeom>
          <a:solidFill>
            <a:srgbClr val="FFF1C8"/>
          </a:solidFill>
          <a:ln w="6350">
            <a:solidFill>
              <a:srgbClr val="EBEBE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4297680" y="4069080"/>
            <a:ext cx="1828800" cy="457200"/>
          </a:xfrm>
          <a:prstGeom prst="rect">
            <a:avLst/>
          </a:prstGeom>
          <a:noFill/>
        </p:spPr>
        <p:txBody>
          <a:bodyPr wrap="none" lIns="45720" rIns="45720">
            <a:spAutoFit/>
          </a:bodyPr>
          <a:lstStyle/>
          <a:p>
            <a:r>
              <a:rPr sz="900" b="1">
                <a:solidFill>
                  <a:srgbClr val="171717"/>
                </a:solidFill>
              </a:rPr>
              <a:t>color-amber-300</a:t>
            </a:r>
          </a:p>
          <a:p>
            <a:r>
              <a:rPr sz="800">
                <a:solidFill>
                  <a:srgbClr val="6B7280"/>
                </a:solidFill>
                <a:latin typeface="Consolas"/>
              </a:rPr>
              <a:t>#FFF1C8</a:t>
            </a:r>
          </a:p>
        </p:txBody>
      </p:sp>
      <p:sp>
        <p:nvSpPr>
          <p:cNvPr id="21" name="Rectangle 20"/>
          <p:cNvSpPr/>
          <p:nvPr/>
        </p:nvSpPr>
        <p:spPr>
          <a:xfrm>
            <a:off x="6172200" y="3017520"/>
            <a:ext cx="1828800" cy="1005840"/>
          </a:xfrm>
          <a:prstGeom prst="rect">
            <a:avLst/>
          </a:prstGeom>
          <a:solidFill>
            <a:srgbClr val="FFDD84"/>
          </a:solidFill>
          <a:ln w="6350">
            <a:solidFill>
              <a:srgbClr val="EBEBE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6172200" y="4069080"/>
            <a:ext cx="1828800" cy="457200"/>
          </a:xfrm>
          <a:prstGeom prst="rect">
            <a:avLst/>
          </a:prstGeom>
          <a:noFill/>
        </p:spPr>
        <p:txBody>
          <a:bodyPr wrap="none" lIns="45720" rIns="45720">
            <a:spAutoFit/>
          </a:bodyPr>
          <a:lstStyle/>
          <a:p>
            <a:r>
              <a:rPr sz="900" b="1">
                <a:solidFill>
                  <a:srgbClr val="171717"/>
                </a:solidFill>
              </a:rPr>
              <a:t>color-amber-400</a:t>
            </a:r>
          </a:p>
          <a:p>
            <a:r>
              <a:rPr sz="800">
                <a:solidFill>
                  <a:srgbClr val="6B7280"/>
                </a:solidFill>
                <a:latin typeface="Consolas"/>
              </a:rPr>
              <a:t>#FFDD84</a:t>
            </a:r>
          </a:p>
        </p:txBody>
      </p:sp>
      <p:sp>
        <p:nvSpPr>
          <p:cNvPr id="23" name="Rectangle 22"/>
          <p:cNvSpPr/>
          <p:nvPr/>
        </p:nvSpPr>
        <p:spPr>
          <a:xfrm>
            <a:off x="8046720" y="3017520"/>
            <a:ext cx="1828800" cy="1005840"/>
          </a:xfrm>
          <a:prstGeom prst="rect">
            <a:avLst/>
          </a:prstGeom>
          <a:solidFill>
            <a:srgbClr val="FFC85E"/>
          </a:solidFill>
          <a:ln w="6350">
            <a:solidFill>
              <a:srgbClr val="EBEBE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8046720" y="4069080"/>
            <a:ext cx="1828800" cy="457200"/>
          </a:xfrm>
          <a:prstGeom prst="rect">
            <a:avLst/>
          </a:prstGeom>
          <a:noFill/>
        </p:spPr>
        <p:txBody>
          <a:bodyPr wrap="none" lIns="45720" rIns="45720">
            <a:spAutoFit/>
          </a:bodyPr>
          <a:lstStyle/>
          <a:p>
            <a:r>
              <a:rPr sz="900" b="1">
                <a:solidFill>
                  <a:srgbClr val="171717"/>
                </a:solidFill>
              </a:rPr>
              <a:t>color-amber-500</a:t>
            </a:r>
          </a:p>
          <a:p>
            <a:r>
              <a:rPr sz="800">
                <a:solidFill>
                  <a:srgbClr val="6B7280"/>
                </a:solidFill>
                <a:latin typeface="Consolas"/>
              </a:rPr>
              <a:t>#FFC85E</a:t>
            </a:r>
          </a:p>
        </p:txBody>
      </p:sp>
      <p:sp>
        <p:nvSpPr>
          <p:cNvPr id="25" name="Rectangle 24"/>
          <p:cNvSpPr/>
          <p:nvPr/>
        </p:nvSpPr>
        <p:spPr>
          <a:xfrm>
            <a:off x="9921240" y="3017520"/>
            <a:ext cx="1828800" cy="1005840"/>
          </a:xfrm>
          <a:prstGeom prst="rect">
            <a:avLst/>
          </a:prstGeom>
          <a:solidFill>
            <a:srgbClr val="FFAA00"/>
          </a:solidFill>
          <a:ln w="6350">
            <a:solidFill>
              <a:srgbClr val="EBEBE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9921240" y="4069080"/>
            <a:ext cx="1828800" cy="457200"/>
          </a:xfrm>
          <a:prstGeom prst="rect">
            <a:avLst/>
          </a:prstGeom>
          <a:noFill/>
        </p:spPr>
        <p:txBody>
          <a:bodyPr wrap="none" lIns="45720" rIns="45720">
            <a:spAutoFit/>
          </a:bodyPr>
          <a:lstStyle/>
          <a:p>
            <a:r>
              <a:rPr sz="900" b="1">
                <a:solidFill>
                  <a:srgbClr val="171717"/>
                </a:solidFill>
              </a:rPr>
              <a:t>color-amber-600</a:t>
            </a:r>
          </a:p>
          <a:p>
            <a:r>
              <a:rPr sz="800">
                <a:solidFill>
                  <a:srgbClr val="6B7280"/>
                </a:solidFill>
                <a:latin typeface="Consolas"/>
              </a:rPr>
              <a:t>#FFAA00</a:t>
            </a:r>
          </a:p>
        </p:txBody>
      </p:sp>
      <p:sp>
        <p:nvSpPr>
          <p:cNvPr id="27" name="Rectangle 26"/>
          <p:cNvSpPr/>
          <p:nvPr/>
        </p:nvSpPr>
        <p:spPr>
          <a:xfrm>
            <a:off x="548640" y="4663440"/>
            <a:ext cx="1828800" cy="1005840"/>
          </a:xfrm>
          <a:prstGeom prst="rect">
            <a:avLst/>
          </a:prstGeom>
          <a:solidFill>
            <a:srgbClr val="FFB200"/>
          </a:solidFill>
          <a:ln w="6350">
            <a:solidFill>
              <a:srgbClr val="EBEBE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548640" y="5715000"/>
            <a:ext cx="1828800" cy="457200"/>
          </a:xfrm>
          <a:prstGeom prst="rect">
            <a:avLst/>
          </a:prstGeom>
          <a:noFill/>
        </p:spPr>
        <p:txBody>
          <a:bodyPr wrap="none" lIns="45720" rIns="45720">
            <a:spAutoFit/>
          </a:bodyPr>
          <a:lstStyle/>
          <a:p>
            <a:r>
              <a:rPr sz="900" b="1">
                <a:solidFill>
                  <a:srgbClr val="171717"/>
                </a:solidFill>
              </a:rPr>
              <a:t>color-amber-700</a:t>
            </a:r>
          </a:p>
          <a:p>
            <a:r>
              <a:rPr sz="800">
                <a:solidFill>
                  <a:srgbClr val="6B7280"/>
                </a:solidFill>
                <a:latin typeface="Consolas"/>
              </a:rPr>
              <a:t>#FFB200</a:t>
            </a:r>
          </a:p>
        </p:txBody>
      </p:sp>
      <p:sp>
        <p:nvSpPr>
          <p:cNvPr id="29" name="Rectangle 28"/>
          <p:cNvSpPr/>
          <p:nvPr/>
        </p:nvSpPr>
        <p:spPr>
          <a:xfrm>
            <a:off x="2423160" y="4663440"/>
            <a:ext cx="1828800" cy="1005840"/>
          </a:xfrm>
          <a:prstGeom prst="rect">
            <a:avLst/>
          </a:prstGeom>
          <a:solidFill>
            <a:srgbClr val="FF9900"/>
          </a:solidFill>
          <a:ln w="6350">
            <a:solidFill>
              <a:srgbClr val="EBEBE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2423160" y="5715000"/>
            <a:ext cx="1828800" cy="457200"/>
          </a:xfrm>
          <a:prstGeom prst="rect">
            <a:avLst/>
          </a:prstGeom>
          <a:noFill/>
        </p:spPr>
        <p:txBody>
          <a:bodyPr wrap="none" lIns="45720" rIns="45720">
            <a:spAutoFit/>
          </a:bodyPr>
          <a:lstStyle/>
          <a:p>
            <a:r>
              <a:rPr sz="900" b="1">
                <a:solidFill>
                  <a:srgbClr val="171717"/>
                </a:solidFill>
              </a:rPr>
              <a:t>color-amber-800</a:t>
            </a:r>
          </a:p>
          <a:p>
            <a:r>
              <a:rPr sz="800">
                <a:solidFill>
                  <a:srgbClr val="6B7280"/>
                </a:solidFill>
                <a:latin typeface="Consolas"/>
              </a:rPr>
              <a:t>#FF9900</a:t>
            </a:r>
          </a:p>
        </p:txBody>
      </p:sp>
      <p:sp>
        <p:nvSpPr>
          <p:cNvPr id="31" name="Rectangle 30"/>
          <p:cNvSpPr/>
          <p:nvPr/>
        </p:nvSpPr>
        <p:spPr>
          <a:xfrm>
            <a:off x="4297680" y="4663440"/>
            <a:ext cx="1828800" cy="1005840"/>
          </a:xfrm>
          <a:prstGeom prst="rect">
            <a:avLst/>
          </a:prstGeom>
          <a:solidFill>
            <a:srgbClr val="A64F00"/>
          </a:solidFill>
          <a:ln w="6350">
            <a:solidFill>
              <a:srgbClr val="EBEBE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TextBox 31"/>
          <p:cNvSpPr txBox="1"/>
          <p:nvPr/>
        </p:nvSpPr>
        <p:spPr>
          <a:xfrm>
            <a:off x="4297680" y="5715000"/>
            <a:ext cx="1828800" cy="457200"/>
          </a:xfrm>
          <a:prstGeom prst="rect">
            <a:avLst/>
          </a:prstGeom>
          <a:noFill/>
        </p:spPr>
        <p:txBody>
          <a:bodyPr wrap="none" lIns="45720" rIns="45720">
            <a:spAutoFit/>
          </a:bodyPr>
          <a:lstStyle/>
          <a:p>
            <a:r>
              <a:rPr sz="900" b="1">
                <a:solidFill>
                  <a:srgbClr val="171717"/>
                </a:solidFill>
              </a:rPr>
              <a:t>color-amber-900</a:t>
            </a:r>
          </a:p>
          <a:p>
            <a:r>
              <a:rPr sz="800">
                <a:solidFill>
                  <a:srgbClr val="6B7280"/>
                </a:solidFill>
                <a:latin typeface="Consolas"/>
              </a:rPr>
              <a:t>#A64F00</a:t>
            </a:r>
          </a:p>
        </p:txBody>
      </p:sp>
      <p:sp>
        <p:nvSpPr>
          <p:cNvPr id="33" name="Rectangle 32"/>
          <p:cNvSpPr/>
          <p:nvPr/>
        </p:nvSpPr>
        <p:spPr>
          <a:xfrm>
            <a:off x="6172200" y="4663440"/>
            <a:ext cx="1828800" cy="1005840"/>
          </a:xfrm>
          <a:prstGeom prst="rect">
            <a:avLst/>
          </a:prstGeom>
          <a:solidFill>
            <a:srgbClr val="541C00"/>
          </a:solidFill>
          <a:ln w="6350">
            <a:solidFill>
              <a:srgbClr val="EBEBE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6172200" y="5715000"/>
            <a:ext cx="1828800" cy="457200"/>
          </a:xfrm>
          <a:prstGeom prst="rect">
            <a:avLst/>
          </a:prstGeom>
          <a:noFill/>
        </p:spPr>
        <p:txBody>
          <a:bodyPr wrap="none" lIns="45720" rIns="45720">
            <a:spAutoFit/>
          </a:bodyPr>
          <a:lstStyle/>
          <a:p>
            <a:r>
              <a:rPr sz="900" b="1">
                <a:solidFill>
                  <a:srgbClr val="171717"/>
                </a:solidFill>
              </a:rPr>
              <a:t>color-amber-1000</a:t>
            </a:r>
          </a:p>
          <a:p>
            <a:r>
              <a:rPr sz="800">
                <a:solidFill>
                  <a:srgbClr val="6B7280"/>
                </a:solidFill>
                <a:latin typeface="Consolas"/>
              </a:rPr>
              <a:t>#541C00</a:t>
            </a:r>
          </a:p>
        </p:txBody>
      </p:sp>
      <p:sp>
        <p:nvSpPr>
          <p:cNvPr id="35" name="Rectangle 34"/>
          <p:cNvSpPr/>
          <p:nvPr/>
        </p:nvSpPr>
        <p:spPr>
          <a:xfrm>
            <a:off x="8046720" y="4663440"/>
            <a:ext cx="1828800" cy="1005840"/>
          </a:xfrm>
          <a:prstGeom prst="rect">
            <a:avLst/>
          </a:prstGeom>
          <a:solidFill>
            <a:srgbClr val="ECFDEC"/>
          </a:solidFill>
          <a:ln w="6350">
            <a:solidFill>
              <a:srgbClr val="EBEBE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TextBox 35"/>
          <p:cNvSpPr txBox="1"/>
          <p:nvPr/>
        </p:nvSpPr>
        <p:spPr>
          <a:xfrm>
            <a:off x="8046720" y="5715000"/>
            <a:ext cx="1828800" cy="457200"/>
          </a:xfrm>
          <a:prstGeom prst="rect">
            <a:avLst/>
          </a:prstGeom>
          <a:noFill/>
        </p:spPr>
        <p:txBody>
          <a:bodyPr wrap="none" lIns="45720" rIns="45720">
            <a:spAutoFit/>
          </a:bodyPr>
          <a:lstStyle/>
          <a:p>
            <a:r>
              <a:rPr sz="900" b="1">
                <a:solidFill>
                  <a:srgbClr val="171717"/>
                </a:solidFill>
              </a:rPr>
              <a:t>color-green-100</a:t>
            </a:r>
          </a:p>
          <a:p>
            <a:r>
              <a:rPr sz="800">
                <a:solidFill>
                  <a:srgbClr val="6B7280"/>
                </a:solidFill>
                <a:latin typeface="Consolas"/>
              </a:rPr>
              <a:t>#ECFDEC</a:t>
            </a:r>
          </a:p>
        </p:txBody>
      </p:sp>
      <p:sp>
        <p:nvSpPr>
          <p:cNvPr id="37" name="Rectangle 36"/>
          <p:cNvSpPr/>
          <p:nvPr/>
        </p:nvSpPr>
        <p:spPr>
          <a:xfrm>
            <a:off x="9921240" y="4663440"/>
            <a:ext cx="1828800" cy="1005840"/>
          </a:xfrm>
          <a:prstGeom prst="rect">
            <a:avLst/>
          </a:prstGeom>
          <a:solidFill>
            <a:srgbClr val="E5FCE7"/>
          </a:solidFill>
          <a:ln w="6350">
            <a:solidFill>
              <a:srgbClr val="EBEBE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8" name="TextBox 37"/>
          <p:cNvSpPr txBox="1"/>
          <p:nvPr/>
        </p:nvSpPr>
        <p:spPr>
          <a:xfrm>
            <a:off x="9921240" y="5715000"/>
            <a:ext cx="1828800" cy="457200"/>
          </a:xfrm>
          <a:prstGeom prst="rect">
            <a:avLst/>
          </a:prstGeom>
          <a:noFill/>
        </p:spPr>
        <p:txBody>
          <a:bodyPr wrap="none" lIns="45720" rIns="45720">
            <a:spAutoFit/>
          </a:bodyPr>
          <a:lstStyle/>
          <a:p>
            <a:r>
              <a:rPr sz="900" b="1">
                <a:solidFill>
                  <a:srgbClr val="171717"/>
                </a:solidFill>
              </a:rPr>
              <a:t>color-green-200</a:t>
            </a:r>
          </a:p>
          <a:p>
            <a:r>
              <a:rPr sz="800">
                <a:solidFill>
                  <a:srgbClr val="6B7280"/>
                </a:solidFill>
                <a:latin typeface="Consolas"/>
              </a:rPr>
              <a:t>#E5FCE7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10972800" cy="548640"/>
          </a:xfrm>
          <a:prstGeom prst="rect">
            <a:avLst/>
          </a:prstGeom>
          <a:noFill/>
        </p:spPr>
        <p:txBody>
          <a:bodyPr wrap="square" lIns="45720" rIns="45720">
            <a:spAutoFit/>
          </a:bodyPr>
          <a:lstStyle/>
          <a:p>
            <a:r>
              <a:rPr sz="2800" b="1">
                <a:solidFill>
                  <a:srgbClr val="171717"/>
                </a:solidFill>
              </a:rPr>
              <a:t>Color palette (4/6)</a:t>
            </a:r>
          </a:p>
        </p:txBody>
      </p:sp>
      <p:sp>
        <p:nvSpPr>
          <p:cNvPr id="3" name="Rectangle 2"/>
          <p:cNvSpPr/>
          <p:nvPr/>
        </p:nvSpPr>
        <p:spPr>
          <a:xfrm>
            <a:off x="548640" y="1371600"/>
            <a:ext cx="1828800" cy="1005840"/>
          </a:xfrm>
          <a:prstGeom prst="rect">
            <a:avLst/>
          </a:prstGeom>
          <a:solidFill>
            <a:srgbClr val="D3FAD1"/>
          </a:solidFill>
          <a:ln w="6350">
            <a:solidFill>
              <a:srgbClr val="EBEBE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2423160"/>
            <a:ext cx="1828800" cy="457200"/>
          </a:xfrm>
          <a:prstGeom prst="rect">
            <a:avLst/>
          </a:prstGeom>
          <a:noFill/>
        </p:spPr>
        <p:txBody>
          <a:bodyPr wrap="none" lIns="45720" rIns="45720">
            <a:spAutoFit/>
          </a:bodyPr>
          <a:lstStyle/>
          <a:p>
            <a:r>
              <a:rPr sz="900" b="1">
                <a:solidFill>
                  <a:srgbClr val="171717"/>
                </a:solidFill>
              </a:rPr>
              <a:t>color-green-300</a:t>
            </a:r>
          </a:p>
          <a:p>
            <a:r>
              <a:rPr sz="800">
                <a:solidFill>
                  <a:srgbClr val="6B7280"/>
                </a:solidFill>
                <a:latin typeface="Consolas"/>
              </a:rPr>
              <a:t>#D3FAD1</a:t>
            </a:r>
          </a:p>
        </p:txBody>
      </p:sp>
      <p:sp>
        <p:nvSpPr>
          <p:cNvPr id="5" name="Rectangle 4"/>
          <p:cNvSpPr/>
          <p:nvPr/>
        </p:nvSpPr>
        <p:spPr>
          <a:xfrm>
            <a:off x="2423160" y="1371600"/>
            <a:ext cx="1828800" cy="1005840"/>
          </a:xfrm>
          <a:prstGeom prst="rect">
            <a:avLst/>
          </a:prstGeom>
          <a:solidFill>
            <a:srgbClr val="B9F5BC"/>
          </a:solidFill>
          <a:ln w="6350">
            <a:solidFill>
              <a:srgbClr val="EBEBE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2423160" y="2423160"/>
            <a:ext cx="1828800" cy="457200"/>
          </a:xfrm>
          <a:prstGeom prst="rect">
            <a:avLst/>
          </a:prstGeom>
          <a:noFill/>
        </p:spPr>
        <p:txBody>
          <a:bodyPr wrap="none" lIns="45720" rIns="45720">
            <a:spAutoFit/>
          </a:bodyPr>
          <a:lstStyle/>
          <a:p>
            <a:r>
              <a:rPr sz="900" b="1">
                <a:solidFill>
                  <a:srgbClr val="171717"/>
                </a:solidFill>
              </a:rPr>
              <a:t>color-green-400</a:t>
            </a:r>
          </a:p>
          <a:p>
            <a:r>
              <a:rPr sz="800">
                <a:solidFill>
                  <a:srgbClr val="6B7280"/>
                </a:solidFill>
                <a:latin typeface="Consolas"/>
              </a:rPr>
              <a:t>#B9F5BC</a:t>
            </a:r>
          </a:p>
        </p:txBody>
      </p:sp>
      <p:sp>
        <p:nvSpPr>
          <p:cNvPr id="7" name="Rectangle 6"/>
          <p:cNvSpPr/>
          <p:nvPr/>
        </p:nvSpPr>
        <p:spPr>
          <a:xfrm>
            <a:off x="4297680" y="1371600"/>
            <a:ext cx="1828800" cy="1005840"/>
          </a:xfrm>
          <a:prstGeom prst="rect">
            <a:avLst/>
          </a:prstGeom>
          <a:solidFill>
            <a:srgbClr val="82EB8D"/>
          </a:solidFill>
          <a:ln w="6350">
            <a:solidFill>
              <a:srgbClr val="EBEBE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4297680" y="2423160"/>
            <a:ext cx="1828800" cy="457200"/>
          </a:xfrm>
          <a:prstGeom prst="rect">
            <a:avLst/>
          </a:prstGeom>
          <a:noFill/>
        </p:spPr>
        <p:txBody>
          <a:bodyPr wrap="none" lIns="45720" rIns="45720">
            <a:spAutoFit/>
          </a:bodyPr>
          <a:lstStyle/>
          <a:p>
            <a:r>
              <a:rPr sz="900" b="1">
                <a:solidFill>
                  <a:srgbClr val="171717"/>
                </a:solidFill>
              </a:rPr>
              <a:t>color-green-500</a:t>
            </a:r>
          </a:p>
          <a:p>
            <a:r>
              <a:rPr sz="800">
                <a:solidFill>
                  <a:srgbClr val="6B7280"/>
                </a:solidFill>
                <a:latin typeface="Consolas"/>
              </a:rPr>
              <a:t>#82EB8D</a:t>
            </a:r>
          </a:p>
        </p:txBody>
      </p:sp>
      <p:sp>
        <p:nvSpPr>
          <p:cNvPr id="9" name="Rectangle 8"/>
          <p:cNvSpPr/>
          <p:nvPr/>
        </p:nvSpPr>
        <p:spPr>
          <a:xfrm>
            <a:off x="6172200" y="1371600"/>
            <a:ext cx="1828800" cy="1005840"/>
          </a:xfrm>
          <a:prstGeom prst="rect">
            <a:avLst/>
          </a:prstGeom>
          <a:solidFill>
            <a:srgbClr val="4CE15E"/>
          </a:solidFill>
          <a:ln w="6350">
            <a:solidFill>
              <a:srgbClr val="EBEBE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6172200" y="2423160"/>
            <a:ext cx="1828800" cy="457200"/>
          </a:xfrm>
          <a:prstGeom prst="rect">
            <a:avLst/>
          </a:prstGeom>
          <a:noFill/>
        </p:spPr>
        <p:txBody>
          <a:bodyPr wrap="none" lIns="45720" rIns="45720">
            <a:spAutoFit/>
          </a:bodyPr>
          <a:lstStyle/>
          <a:p>
            <a:r>
              <a:rPr sz="900" b="1">
                <a:solidFill>
                  <a:srgbClr val="171717"/>
                </a:solidFill>
              </a:rPr>
              <a:t>color-green-600</a:t>
            </a:r>
          </a:p>
          <a:p>
            <a:r>
              <a:rPr sz="800">
                <a:solidFill>
                  <a:srgbClr val="6B7280"/>
                </a:solidFill>
                <a:latin typeface="Consolas"/>
              </a:rPr>
              <a:t>#4CE15E</a:t>
            </a:r>
          </a:p>
        </p:txBody>
      </p:sp>
      <p:sp>
        <p:nvSpPr>
          <p:cNvPr id="11" name="Rectangle 10"/>
          <p:cNvSpPr/>
          <p:nvPr/>
        </p:nvSpPr>
        <p:spPr>
          <a:xfrm>
            <a:off x="8046720" y="1371600"/>
            <a:ext cx="1828800" cy="1005840"/>
          </a:xfrm>
          <a:prstGeom prst="rect">
            <a:avLst/>
          </a:prstGeom>
          <a:solidFill>
            <a:srgbClr val="28A948"/>
          </a:solidFill>
          <a:ln w="6350">
            <a:solidFill>
              <a:srgbClr val="EBEBE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8046720" y="2423160"/>
            <a:ext cx="1828800" cy="457200"/>
          </a:xfrm>
          <a:prstGeom prst="rect">
            <a:avLst/>
          </a:prstGeom>
          <a:noFill/>
        </p:spPr>
        <p:txBody>
          <a:bodyPr wrap="none" lIns="45720" rIns="45720">
            <a:spAutoFit/>
          </a:bodyPr>
          <a:lstStyle/>
          <a:p>
            <a:r>
              <a:rPr sz="900" b="1">
                <a:solidFill>
                  <a:srgbClr val="171717"/>
                </a:solidFill>
              </a:rPr>
              <a:t>color-green-700</a:t>
            </a:r>
          </a:p>
          <a:p>
            <a:r>
              <a:rPr sz="800">
                <a:solidFill>
                  <a:srgbClr val="6B7280"/>
                </a:solidFill>
                <a:latin typeface="Consolas"/>
              </a:rPr>
              <a:t>#28A948</a:t>
            </a:r>
          </a:p>
        </p:txBody>
      </p:sp>
      <p:sp>
        <p:nvSpPr>
          <p:cNvPr id="13" name="Rectangle 12"/>
          <p:cNvSpPr/>
          <p:nvPr/>
        </p:nvSpPr>
        <p:spPr>
          <a:xfrm>
            <a:off x="9921240" y="1371600"/>
            <a:ext cx="1828800" cy="1005840"/>
          </a:xfrm>
          <a:prstGeom prst="rect">
            <a:avLst/>
          </a:prstGeom>
          <a:solidFill>
            <a:srgbClr val="279141"/>
          </a:solidFill>
          <a:ln w="6350">
            <a:solidFill>
              <a:srgbClr val="EBEBE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9921240" y="2423160"/>
            <a:ext cx="1828800" cy="457200"/>
          </a:xfrm>
          <a:prstGeom prst="rect">
            <a:avLst/>
          </a:prstGeom>
          <a:noFill/>
        </p:spPr>
        <p:txBody>
          <a:bodyPr wrap="none" lIns="45720" rIns="45720">
            <a:spAutoFit/>
          </a:bodyPr>
          <a:lstStyle/>
          <a:p>
            <a:r>
              <a:rPr sz="900" b="1">
                <a:solidFill>
                  <a:srgbClr val="171717"/>
                </a:solidFill>
              </a:rPr>
              <a:t>color-green-800</a:t>
            </a:r>
          </a:p>
          <a:p>
            <a:r>
              <a:rPr sz="800">
                <a:solidFill>
                  <a:srgbClr val="6B7280"/>
                </a:solidFill>
                <a:latin typeface="Consolas"/>
              </a:rPr>
              <a:t>#279141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48640" y="3017520"/>
            <a:ext cx="1828800" cy="1005840"/>
          </a:xfrm>
          <a:prstGeom prst="rect">
            <a:avLst/>
          </a:prstGeom>
          <a:solidFill>
            <a:srgbClr val="107D32"/>
          </a:solidFill>
          <a:ln w="6350">
            <a:solidFill>
              <a:srgbClr val="EBEBE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548640" y="4069080"/>
            <a:ext cx="1828800" cy="457200"/>
          </a:xfrm>
          <a:prstGeom prst="rect">
            <a:avLst/>
          </a:prstGeom>
          <a:noFill/>
        </p:spPr>
        <p:txBody>
          <a:bodyPr wrap="none" lIns="45720" rIns="45720">
            <a:spAutoFit/>
          </a:bodyPr>
          <a:lstStyle/>
          <a:p>
            <a:r>
              <a:rPr sz="900" b="1">
                <a:solidFill>
                  <a:srgbClr val="171717"/>
                </a:solidFill>
              </a:rPr>
              <a:t>color-green-900</a:t>
            </a:r>
          </a:p>
          <a:p>
            <a:r>
              <a:rPr sz="800">
                <a:solidFill>
                  <a:srgbClr val="6B7280"/>
                </a:solidFill>
                <a:latin typeface="Consolas"/>
              </a:rPr>
              <a:t>#107D32</a:t>
            </a:r>
          </a:p>
        </p:txBody>
      </p:sp>
      <p:sp>
        <p:nvSpPr>
          <p:cNvPr id="17" name="Rectangle 16"/>
          <p:cNvSpPr/>
          <p:nvPr/>
        </p:nvSpPr>
        <p:spPr>
          <a:xfrm>
            <a:off x="2423160" y="3017520"/>
            <a:ext cx="1828800" cy="1005840"/>
          </a:xfrm>
          <a:prstGeom prst="rect">
            <a:avLst/>
          </a:prstGeom>
          <a:solidFill>
            <a:srgbClr val="00370D"/>
          </a:solidFill>
          <a:ln w="6350">
            <a:solidFill>
              <a:srgbClr val="EBEBE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2423160" y="4069080"/>
            <a:ext cx="1828800" cy="457200"/>
          </a:xfrm>
          <a:prstGeom prst="rect">
            <a:avLst/>
          </a:prstGeom>
          <a:noFill/>
        </p:spPr>
        <p:txBody>
          <a:bodyPr wrap="none" lIns="45720" rIns="45720">
            <a:spAutoFit/>
          </a:bodyPr>
          <a:lstStyle/>
          <a:p>
            <a:r>
              <a:rPr sz="900" b="1">
                <a:solidFill>
                  <a:srgbClr val="171717"/>
                </a:solidFill>
              </a:rPr>
              <a:t>color-green-1000</a:t>
            </a:r>
          </a:p>
          <a:p>
            <a:r>
              <a:rPr sz="800">
                <a:solidFill>
                  <a:srgbClr val="6B7280"/>
                </a:solidFill>
                <a:latin typeface="Consolas"/>
              </a:rPr>
              <a:t>#00370D</a:t>
            </a:r>
          </a:p>
        </p:txBody>
      </p:sp>
      <p:sp>
        <p:nvSpPr>
          <p:cNvPr id="19" name="Rectangle 18"/>
          <p:cNvSpPr/>
          <p:nvPr/>
        </p:nvSpPr>
        <p:spPr>
          <a:xfrm>
            <a:off x="4297680" y="3017520"/>
            <a:ext cx="1828800" cy="1005840"/>
          </a:xfrm>
          <a:prstGeom prst="rect">
            <a:avLst/>
          </a:prstGeom>
          <a:solidFill>
            <a:srgbClr val="DFFFFB"/>
          </a:solidFill>
          <a:ln w="6350">
            <a:solidFill>
              <a:srgbClr val="EBEBE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4297680" y="4069080"/>
            <a:ext cx="1828800" cy="457200"/>
          </a:xfrm>
          <a:prstGeom prst="rect">
            <a:avLst/>
          </a:prstGeom>
          <a:noFill/>
        </p:spPr>
        <p:txBody>
          <a:bodyPr wrap="none" lIns="45720" rIns="45720">
            <a:spAutoFit/>
          </a:bodyPr>
          <a:lstStyle/>
          <a:p>
            <a:r>
              <a:rPr sz="900" b="1">
                <a:solidFill>
                  <a:srgbClr val="171717"/>
                </a:solidFill>
              </a:rPr>
              <a:t>color-teal-100</a:t>
            </a:r>
          </a:p>
          <a:p>
            <a:r>
              <a:rPr sz="800">
                <a:solidFill>
                  <a:srgbClr val="6B7280"/>
                </a:solidFill>
                <a:latin typeface="Consolas"/>
              </a:rPr>
              <a:t>#DFFFFB</a:t>
            </a:r>
          </a:p>
        </p:txBody>
      </p:sp>
      <p:sp>
        <p:nvSpPr>
          <p:cNvPr id="21" name="Rectangle 20"/>
          <p:cNvSpPr/>
          <p:nvPr/>
        </p:nvSpPr>
        <p:spPr>
          <a:xfrm>
            <a:off x="6172200" y="3017520"/>
            <a:ext cx="1828800" cy="1005840"/>
          </a:xfrm>
          <a:prstGeom prst="rect">
            <a:avLst/>
          </a:prstGeom>
          <a:solidFill>
            <a:srgbClr val="DDFEF6"/>
          </a:solidFill>
          <a:ln w="6350">
            <a:solidFill>
              <a:srgbClr val="EBEBE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6172200" y="4069080"/>
            <a:ext cx="1828800" cy="457200"/>
          </a:xfrm>
          <a:prstGeom prst="rect">
            <a:avLst/>
          </a:prstGeom>
          <a:noFill/>
        </p:spPr>
        <p:txBody>
          <a:bodyPr wrap="none" lIns="45720" rIns="45720">
            <a:spAutoFit/>
          </a:bodyPr>
          <a:lstStyle/>
          <a:p>
            <a:r>
              <a:rPr sz="900" b="1">
                <a:solidFill>
                  <a:srgbClr val="171717"/>
                </a:solidFill>
              </a:rPr>
              <a:t>color-teal-200</a:t>
            </a:r>
          </a:p>
          <a:p>
            <a:r>
              <a:rPr sz="800">
                <a:solidFill>
                  <a:srgbClr val="6B7280"/>
                </a:solidFill>
                <a:latin typeface="Consolas"/>
              </a:rPr>
              <a:t>#DDFEF6</a:t>
            </a:r>
          </a:p>
        </p:txBody>
      </p:sp>
      <p:sp>
        <p:nvSpPr>
          <p:cNvPr id="23" name="Rectangle 22"/>
          <p:cNvSpPr/>
          <p:nvPr/>
        </p:nvSpPr>
        <p:spPr>
          <a:xfrm>
            <a:off x="8046720" y="3017520"/>
            <a:ext cx="1828800" cy="1005840"/>
          </a:xfrm>
          <a:prstGeom prst="rect">
            <a:avLst/>
          </a:prstGeom>
          <a:solidFill>
            <a:srgbClr val="CCF9F1"/>
          </a:solidFill>
          <a:ln w="6350">
            <a:solidFill>
              <a:srgbClr val="EBEBE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8046720" y="4069080"/>
            <a:ext cx="1828800" cy="457200"/>
          </a:xfrm>
          <a:prstGeom prst="rect">
            <a:avLst/>
          </a:prstGeom>
          <a:noFill/>
        </p:spPr>
        <p:txBody>
          <a:bodyPr wrap="none" lIns="45720" rIns="45720">
            <a:spAutoFit/>
          </a:bodyPr>
          <a:lstStyle/>
          <a:p>
            <a:r>
              <a:rPr sz="900" b="1">
                <a:solidFill>
                  <a:srgbClr val="171717"/>
                </a:solidFill>
              </a:rPr>
              <a:t>color-teal-300</a:t>
            </a:r>
          </a:p>
          <a:p>
            <a:r>
              <a:rPr sz="800">
                <a:solidFill>
                  <a:srgbClr val="6B7280"/>
                </a:solidFill>
                <a:latin typeface="Consolas"/>
              </a:rPr>
              <a:t>#CCF9F1</a:t>
            </a:r>
          </a:p>
        </p:txBody>
      </p:sp>
      <p:sp>
        <p:nvSpPr>
          <p:cNvPr id="25" name="Rectangle 24"/>
          <p:cNvSpPr/>
          <p:nvPr/>
        </p:nvSpPr>
        <p:spPr>
          <a:xfrm>
            <a:off x="9921240" y="3017520"/>
            <a:ext cx="1828800" cy="1005840"/>
          </a:xfrm>
          <a:prstGeom prst="rect">
            <a:avLst/>
          </a:prstGeom>
          <a:solidFill>
            <a:srgbClr val="B1F7EC"/>
          </a:solidFill>
          <a:ln w="6350">
            <a:solidFill>
              <a:srgbClr val="EBEBE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9921240" y="4069080"/>
            <a:ext cx="1828800" cy="457200"/>
          </a:xfrm>
          <a:prstGeom prst="rect">
            <a:avLst/>
          </a:prstGeom>
          <a:noFill/>
        </p:spPr>
        <p:txBody>
          <a:bodyPr wrap="none" lIns="45720" rIns="45720">
            <a:spAutoFit/>
          </a:bodyPr>
          <a:lstStyle/>
          <a:p>
            <a:r>
              <a:rPr sz="900" b="1">
                <a:solidFill>
                  <a:srgbClr val="171717"/>
                </a:solidFill>
              </a:rPr>
              <a:t>color-teal-400</a:t>
            </a:r>
          </a:p>
          <a:p>
            <a:r>
              <a:rPr sz="800">
                <a:solidFill>
                  <a:srgbClr val="6B7280"/>
                </a:solidFill>
                <a:latin typeface="Consolas"/>
              </a:rPr>
              <a:t>#B1F7EC</a:t>
            </a:r>
          </a:p>
        </p:txBody>
      </p:sp>
      <p:sp>
        <p:nvSpPr>
          <p:cNvPr id="27" name="Rectangle 26"/>
          <p:cNvSpPr/>
          <p:nvPr/>
        </p:nvSpPr>
        <p:spPr>
          <a:xfrm>
            <a:off x="548640" y="4663440"/>
            <a:ext cx="1828800" cy="1005840"/>
          </a:xfrm>
          <a:prstGeom prst="rect">
            <a:avLst/>
          </a:prstGeom>
          <a:solidFill>
            <a:srgbClr val="52F0DB"/>
          </a:solidFill>
          <a:ln w="6350">
            <a:solidFill>
              <a:srgbClr val="EBEBE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548640" y="5715000"/>
            <a:ext cx="1828800" cy="457200"/>
          </a:xfrm>
          <a:prstGeom prst="rect">
            <a:avLst/>
          </a:prstGeom>
          <a:noFill/>
        </p:spPr>
        <p:txBody>
          <a:bodyPr wrap="none" lIns="45720" rIns="45720">
            <a:spAutoFit/>
          </a:bodyPr>
          <a:lstStyle/>
          <a:p>
            <a:r>
              <a:rPr sz="900" b="1">
                <a:solidFill>
                  <a:srgbClr val="171717"/>
                </a:solidFill>
              </a:rPr>
              <a:t>color-teal-500</a:t>
            </a:r>
          </a:p>
          <a:p>
            <a:r>
              <a:rPr sz="800">
                <a:solidFill>
                  <a:srgbClr val="6B7280"/>
                </a:solidFill>
                <a:latin typeface="Consolas"/>
              </a:rPr>
              <a:t>#52F0DB</a:t>
            </a:r>
          </a:p>
        </p:txBody>
      </p:sp>
      <p:sp>
        <p:nvSpPr>
          <p:cNvPr id="29" name="Rectangle 28"/>
          <p:cNvSpPr/>
          <p:nvPr/>
        </p:nvSpPr>
        <p:spPr>
          <a:xfrm>
            <a:off x="2423160" y="4663440"/>
            <a:ext cx="1828800" cy="1005840"/>
          </a:xfrm>
          <a:prstGeom prst="rect">
            <a:avLst/>
          </a:prstGeom>
          <a:solidFill>
            <a:srgbClr val="00E2C4"/>
          </a:solidFill>
          <a:ln w="6350">
            <a:solidFill>
              <a:srgbClr val="EBEBE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2423160" y="5715000"/>
            <a:ext cx="1828800" cy="457200"/>
          </a:xfrm>
          <a:prstGeom prst="rect">
            <a:avLst/>
          </a:prstGeom>
          <a:noFill/>
        </p:spPr>
        <p:txBody>
          <a:bodyPr wrap="none" lIns="45720" rIns="45720">
            <a:spAutoFit/>
          </a:bodyPr>
          <a:lstStyle/>
          <a:p>
            <a:r>
              <a:rPr sz="900" b="1">
                <a:solidFill>
                  <a:srgbClr val="171717"/>
                </a:solidFill>
              </a:rPr>
              <a:t>color-teal-600</a:t>
            </a:r>
          </a:p>
          <a:p>
            <a:r>
              <a:rPr sz="800">
                <a:solidFill>
                  <a:srgbClr val="6B7280"/>
                </a:solidFill>
                <a:latin typeface="Consolas"/>
              </a:rPr>
              <a:t>#00E2C4</a:t>
            </a:r>
          </a:p>
        </p:txBody>
      </p:sp>
      <p:sp>
        <p:nvSpPr>
          <p:cNvPr id="31" name="Rectangle 30"/>
          <p:cNvSpPr/>
          <p:nvPr/>
        </p:nvSpPr>
        <p:spPr>
          <a:xfrm>
            <a:off x="4297680" y="4663440"/>
            <a:ext cx="1828800" cy="1005840"/>
          </a:xfrm>
          <a:prstGeom prst="rect">
            <a:avLst/>
          </a:prstGeom>
          <a:solidFill>
            <a:srgbClr val="00A694"/>
          </a:solidFill>
          <a:ln w="6350">
            <a:solidFill>
              <a:srgbClr val="EBEBE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TextBox 31"/>
          <p:cNvSpPr txBox="1"/>
          <p:nvPr/>
        </p:nvSpPr>
        <p:spPr>
          <a:xfrm>
            <a:off x="4297680" y="5715000"/>
            <a:ext cx="1828800" cy="457200"/>
          </a:xfrm>
          <a:prstGeom prst="rect">
            <a:avLst/>
          </a:prstGeom>
          <a:noFill/>
        </p:spPr>
        <p:txBody>
          <a:bodyPr wrap="none" lIns="45720" rIns="45720">
            <a:spAutoFit/>
          </a:bodyPr>
          <a:lstStyle/>
          <a:p>
            <a:r>
              <a:rPr sz="900" b="1">
                <a:solidFill>
                  <a:srgbClr val="171717"/>
                </a:solidFill>
              </a:rPr>
              <a:t>color-teal-700</a:t>
            </a:r>
          </a:p>
          <a:p>
            <a:r>
              <a:rPr sz="800">
                <a:solidFill>
                  <a:srgbClr val="6B7280"/>
                </a:solidFill>
                <a:latin typeface="Consolas"/>
              </a:rPr>
              <a:t>#00A694</a:t>
            </a:r>
          </a:p>
        </p:txBody>
      </p:sp>
      <p:sp>
        <p:nvSpPr>
          <p:cNvPr id="33" name="Rectangle 32"/>
          <p:cNvSpPr/>
          <p:nvPr/>
        </p:nvSpPr>
        <p:spPr>
          <a:xfrm>
            <a:off x="6172200" y="4663440"/>
            <a:ext cx="1828800" cy="1005840"/>
          </a:xfrm>
          <a:prstGeom prst="rect">
            <a:avLst/>
          </a:prstGeom>
          <a:solidFill>
            <a:srgbClr val="008D7D"/>
          </a:solidFill>
          <a:ln w="6350">
            <a:solidFill>
              <a:srgbClr val="EBEBE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6172200" y="5715000"/>
            <a:ext cx="1828800" cy="457200"/>
          </a:xfrm>
          <a:prstGeom prst="rect">
            <a:avLst/>
          </a:prstGeom>
          <a:noFill/>
        </p:spPr>
        <p:txBody>
          <a:bodyPr wrap="none" lIns="45720" rIns="45720">
            <a:spAutoFit/>
          </a:bodyPr>
          <a:lstStyle/>
          <a:p>
            <a:r>
              <a:rPr sz="900" b="1">
                <a:solidFill>
                  <a:srgbClr val="171717"/>
                </a:solidFill>
              </a:rPr>
              <a:t>color-teal-800</a:t>
            </a:r>
          </a:p>
          <a:p>
            <a:r>
              <a:rPr sz="800">
                <a:solidFill>
                  <a:srgbClr val="6B7280"/>
                </a:solidFill>
                <a:latin typeface="Consolas"/>
              </a:rPr>
              <a:t>#008D7D</a:t>
            </a:r>
          </a:p>
        </p:txBody>
      </p:sp>
      <p:sp>
        <p:nvSpPr>
          <p:cNvPr id="35" name="Rectangle 34"/>
          <p:cNvSpPr/>
          <p:nvPr/>
        </p:nvSpPr>
        <p:spPr>
          <a:xfrm>
            <a:off x="8046720" y="4663440"/>
            <a:ext cx="1828800" cy="1005840"/>
          </a:xfrm>
          <a:prstGeom prst="rect">
            <a:avLst/>
          </a:prstGeom>
          <a:solidFill>
            <a:srgbClr val="007A6E"/>
          </a:solidFill>
          <a:ln w="6350">
            <a:solidFill>
              <a:srgbClr val="EBEBE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TextBox 35"/>
          <p:cNvSpPr txBox="1"/>
          <p:nvPr/>
        </p:nvSpPr>
        <p:spPr>
          <a:xfrm>
            <a:off x="8046720" y="5715000"/>
            <a:ext cx="1828800" cy="457200"/>
          </a:xfrm>
          <a:prstGeom prst="rect">
            <a:avLst/>
          </a:prstGeom>
          <a:noFill/>
        </p:spPr>
        <p:txBody>
          <a:bodyPr wrap="none" lIns="45720" rIns="45720">
            <a:spAutoFit/>
          </a:bodyPr>
          <a:lstStyle/>
          <a:p>
            <a:r>
              <a:rPr sz="900" b="1">
                <a:solidFill>
                  <a:srgbClr val="171717"/>
                </a:solidFill>
              </a:rPr>
              <a:t>color-teal-900</a:t>
            </a:r>
          </a:p>
          <a:p>
            <a:r>
              <a:rPr sz="800">
                <a:solidFill>
                  <a:srgbClr val="6B7280"/>
                </a:solidFill>
                <a:latin typeface="Consolas"/>
              </a:rPr>
              <a:t>#007A6E</a:t>
            </a:r>
          </a:p>
        </p:txBody>
      </p:sp>
      <p:sp>
        <p:nvSpPr>
          <p:cNvPr id="37" name="Rectangle 36"/>
          <p:cNvSpPr/>
          <p:nvPr/>
        </p:nvSpPr>
        <p:spPr>
          <a:xfrm>
            <a:off x="9921240" y="4663440"/>
            <a:ext cx="1828800" cy="1005840"/>
          </a:xfrm>
          <a:prstGeom prst="rect">
            <a:avLst/>
          </a:prstGeom>
          <a:solidFill>
            <a:srgbClr val="003D34"/>
          </a:solidFill>
          <a:ln w="6350">
            <a:solidFill>
              <a:srgbClr val="EBEBE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8" name="TextBox 37"/>
          <p:cNvSpPr txBox="1"/>
          <p:nvPr/>
        </p:nvSpPr>
        <p:spPr>
          <a:xfrm>
            <a:off x="9921240" y="5715000"/>
            <a:ext cx="1828800" cy="457200"/>
          </a:xfrm>
          <a:prstGeom prst="rect">
            <a:avLst/>
          </a:prstGeom>
          <a:noFill/>
        </p:spPr>
        <p:txBody>
          <a:bodyPr wrap="none" lIns="45720" rIns="45720">
            <a:spAutoFit/>
          </a:bodyPr>
          <a:lstStyle/>
          <a:p>
            <a:r>
              <a:rPr sz="900" b="1">
                <a:solidFill>
                  <a:srgbClr val="171717"/>
                </a:solidFill>
              </a:rPr>
              <a:t>color-teal-1000</a:t>
            </a:r>
          </a:p>
          <a:p>
            <a:r>
              <a:rPr sz="800">
                <a:solidFill>
                  <a:srgbClr val="6B7280"/>
                </a:solidFill>
                <a:latin typeface="Consolas"/>
              </a:rPr>
              <a:t>#003D34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10972800" cy="548640"/>
          </a:xfrm>
          <a:prstGeom prst="rect">
            <a:avLst/>
          </a:prstGeom>
          <a:noFill/>
        </p:spPr>
        <p:txBody>
          <a:bodyPr wrap="square" lIns="45720" rIns="45720">
            <a:spAutoFit/>
          </a:bodyPr>
          <a:lstStyle/>
          <a:p>
            <a:r>
              <a:rPr sz="2800" b="1">
                <a:solidFill>
                  <a:srgbClr val="171717"/>
                </a:solidFill>
              </a:rPr>
              <a:t>Color palette (5/6)</a:t>
            </a:r>
          </a:p>
        </p:txBody>
      </p:sp>
      <p:sp>
        <p:nvSpPr>
          <p:cNvPr id="3" name="Rectangle 2"/>
          <p:cNvSpPr/>
          <p:nvPr/>
        </p:nvSpPr>
        <p:spPr>
          <a:xfrm>
            <a:off x="548640" y="1371600"/>
            <a:ext cx="1828800" cy="1005840"/>
          </a:xfrm>
          <a:prstGeom prst="rect">
            <a:avLst/>
          </a:prstGeom>
          <a:solidFill>
            <a:srgbClr val="F9F0FF"/>
          </a:solidFill>
          <a:ln w="6350">
            <a:solidFill>
              <a:srgbClr val="EBEBE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2423160"/>
            <a:ext cx="1828800" cy="457200"/>
          </a:xfrm>
          <a:prstGeom prst="rect">
            <a:avLst/>
          </a:prstGeom>
          <a:noFill/>
        </p:spPr>
        <p:txBody>
          <a:bodyPr wrap="none" lIns="45720" rIns="45720">
            <a:spAutoFit/>
          </a:bodyPr>
          <a:lstStyle/>
          <a:p>
            <a:r>
              <a:rPr sz="900" b="1">
                <a:solidFill>
                  <a:srgbClr val="171717"/>
                </a:solidFill>
              </a:rPr>
              <a:t>color-purple-100</a:t>
            </a:r>
          </a:p>
          <a:p>
            <a:r>
              <a:rPr sz="800">
                <a:solidFill>
                  <a:srgbClr val="6B7280"/>
                </a:solidFill>
                <a:latin typeface="Consolas"/>
              </a:rPr>
              <a:t>#F9F0FF</a:t>
            </a:r>
          </a:p>
        </p:txBody>
      </p:sp>
      <p:sp>
        <p:nvSpPr>
          <p:cNvPr id="5" name="Rectangle 4"/>
          <p:cNvSpPr/>
          <p:nvPr/>
        </p:nvSpPr>
        <p:spPr>
          <a:xfrm>
            <a:off x="2423160" y="1371600"/>
            <a:ext cx="1828800" cy="1005840"/>
          </a:xfrm>
          <a:prstGeom prst="rect">
            <a:avLst/>
          </a:prstGeom>
          <a:solidFill>
            <a:srgbClr val="F9F1FF"/>
          </a:solidFill>
          <a:ln w="6350">
            <a:solidFill>
              <a:srgbClr val="EBEBE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2423160" y="2423160"/>
            <a:ext cx="1828800" cy="457200"/>
          </a:xfrm>
          <a:prstGeom prst="rect">
            <a:avLst/>
          </a:prstGeom>
          <a:noFill/>
        </p:spPr>
        <p:txBody>
          <a:bodyPr wrap="none" lIns="45720" rIns="45720">
            <a:spAutoFit/>
          </a:bodyPr>
          <a:lstStyle/>
          <a:p>
            <a:r>
              <a:rPr sz="900" b="1">
                <a:solidFill>
                  <a:srgbClr val="171717"/>
                </a:solidFill>
              </a:rPr>
              <a:t>color-purple-200</a:t>
            </a:r>
          </a:p>
          <a:p>
            <a:r>
              <a:rPr sz="800">
                <a:solidFill>
                  <a:srgbClr val="6B7280"/>
                </a:solidFill>
                <a:latin typeface="Consolas"/>
              </a:rPr>
              <a:t>#F9F1FF</a:t>
            </a:r>
          </a:p>
        </p:txBody>
      </p:sp>
      <p:sp>
        <p:nvSpPr>
          <p:cNvPr id="7" name="Rectangle 6"/>
          <p:cNvSpPr/>
          <p:nvPr/>
        </p:nvSpPr>
        <p:spPr>
          <a:xfrm>
            <a:off x="4297680" y="1371600"/>
            <a:ext cx="1828800" cy="1005840"/>
          </a:xfrm>
          <a:prstGeom prst="rect">
            <a:avLst/>
          </a:prstGeom>
          <a:solidFill>
            <a:srgbClr val="F5E8FF"/>
          </a:solidFill>
          <a:ln w="6350">
            <a:solidFill>
              <a:srgbClr val="EBEBE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4297680" y="2423160"/>
            <a:ext cx="1828800" cy="457200"/>
          </a:xfrm>
          <a:prstGeom prst="rect">
            <a:avLst/>
          </a:prstGeom>
          <a:noFill/>
        </p:spPr>
        <p:txBody>
          <a:bodyPr wrap="none" lIns="45720" rIns="45720">
            <a:spAutoFit/>
          </a:bodyPr>
          <a:lstStyle/>
          <a:p>
            <a:r>
              <a:rPr sz="900" b="1">
                <a:solidFill>
                  <a:srgbClr val="171717"/>
                </a:solidFill>
              </a:rPr>
              <a:t>color-purple-300</a:t>
            </a:r>
          </a:p>
          <a:p>
            <a:r>
              <a:rPr sz="800">
                <a:solidFill>
                  <a:srgbClr val="6B7280"/>
                </a:solidFill>
                <a:latin typeface="Consolas"/>
              </a:rPr>
              <a:t>#F5E8FF</a:t>
            </a:r>
          </a:p>
        </p:txBody>
      </p:sp>
      <p:sp>
        <p:nvSpPr>
          <p:cNvPr id="9" name="Rectangle 8"/>
          <p:cNvSpPr/>
          <p:nvPr/>
        </p:nvSpPr>
        <p:spPr>
          <a:xfrm>
            <a:off x="6172200" y="1371600"/>
            <a:ext cx="1828800" cy="1005840"/>
          </a:xfrm>
          <a:prstGeom prst="rect">
            <a:avLst/>
          </a:prstGeom>
          <a:solidFill>
            <a:srgbClr val="F1D9FF"/>
          </a:solidFill>
          <a:ln w="6350">
            <a:solidFill>
              <a:srgbClr val="EBEBE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6172200" y="2423160"/>
            <a:ext cx="1828800" cy="457200"/>
          </a:xfrm>
          <a:prstGeom prst="rect">
            <a:avLst/>
          </a:prstGeom>
          <a:noFill/>
        </p:spPr>
        <p:txBody>
          <a:bodyPr wrap="none" lIns="45720" rIns="45720">
            <a:spAutoFit/>
          </a:bodyPr>
          <a:lstStyle/>
          <a:p>
            <a:r>
              <a:rPr sz="900" b="1">
                <a:solidFill>
                  <a:srgbClr val="171717"/>
                </a:solidFill>
              </a:rPr>
              <a:t>color-purple-400</a:t>
            </a:r>
          </a:p>
          <a:p>
            <a:r>
              <a:rPr sz="800">
                <a:solidFill>
                  <a:srgbClr val="6B7280"/>
                </a:solidFill>
                <a:latin typeface="Consolas"/>
              </a:rPr>
              <a:t>#F1D9FF</a:t>
            </a:r>
          </a:p>
        </p:txBody>
      </p:sp>
      <p:sp>
        <p:nvSpPr>
          <p:cNvPr id="11" name="Rectangle 10"/>
          <p:cNvSpPr/>
          <p:nvPr/>
        </p:nvSpPr>
        <p:spPr>
          <a:xfrm>
            <a:off x="8046720" y="1371600"/>
            <a:ext cx="1828800" cy="1005840"/>
          </a:xfrm>
          <a:prstGeom prst="rect">
            <a:avLst/>
          </a:prstGeom>
          <a:solidFill>
            <a:srgbClr val="DDA9FF"/>
          </a:solidFill>
          <a:ln w="6350">
            <a:solidFill>
              <a:srgbClr val="EBEBE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8046720" y="2423160"/>
            <a:ext cx="1828800" cy="457200"/>
          </a:xfrm>
          <a:prstGeom prst="rect">
            <a:avLst/>
          </a:prstGeom>
          <a:noFill/>
        </p:spPr>
        <p:txBody>
          <a:bodyPr wrap="none" lIns="45720" rIns="45720">
            <a:spAutoFit/>
          </a:bodyPr>
          <a:lstStyle/>
          <a:p>
            <a:r>
              <a:rPr sz="900" b="1">
                <a:solidFill>
                  <a:srgbClr val="171717"/>
                </a:solidFill>
              </a:rPr>
              <a:t>color-purple-500</a:t>
            </a:r>
          </a:p>
          <a:p>
            <a:r>
              <a:rPr sz="800">
                <a:solidFill>
                  <a:srgbClr val="6B7280"/>
                </a:solidFill>
                <a:latin typeface="Consolas"/>
              </a:rPr>
              <a:t>#DDA9FF</a:t>
            </a:r>
          </a:p>
        </p:txBody>
      </p:sp>
      <p:sp>
        <p:nvSpPr>
          <p:cNvPr id="13" name="Rectangle 12"/>
          <p:cNvSpPr/>
          <p:nvPr/>
        </p:nvSpPr>
        <p:spPr>
          <a:xfrm>
            <a:off x="9921240" y="1371600"/>
            <a:ext cx="1828800" cy="1005840"/>
          </a:xfrm>
          <a:prstGeom prst="rect">
            <a:avLst/>
          </a:prstGeom>
          <a:solidFill>
            <a:srgbClr val="C77DFF"/>
          </a:solidFill>
          <a:ln w="6350">
            <a:solidFill>
              <a:srgbClr val="EBEBE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9921240" y="2423160"/>
            <a:ext cx="1828800" cy="457200"/>
          </a:xfrm>
          <a:prstGeom prst="rect">
            <a:avLst/>
          </a:prstGeom>
          <a:noFill/>
        </p:spPr>
        <p:txBody>
          <a:bodyPr wrap="none" lIns="45720" rIns="45720">
            <a:spAutoFit/>
          </a:bodyPr>
          <a:lstStyle/>
          <a:p>
            <a:r>
              <a:rPr sz="900" b="1">
                <a:solidFill>
                  <a:srgbClr val="171717"/>
                </a:solidFill>
              </a:rPr>
              <a:t>color-purple-600</a:t>
            </a:r>
          </a:p>
          <a:p>
            <a:r>
              <a:rPr sz="800">
                <a:solidFill>
                  <a:srgbClr val="6B7280"/>
                </a:solidFill>
                <a:latin typeface="Consolas"/>
              </a:rPr>
              <a:t>#C77DFF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48640" y="3017520"/>
            <a:ext cx="1828800" cy="1005840"/>
          </a:xfrm>
          <a:prstGeom prst="rect">
            <a:avLst/>
          </a:prstGeom>
          <a:solidFill>
            <a:srgbClr val="9F00F4"/>
          </a:solidFill>
          <a:ln w="6350">
            <a:solidFill>
              <a:srgbClr val="EBEBE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548640" y="4069080"/>
            <a:ext cx="1828800" cy="457200"/>
          </a:xfrm>
          <a:prstGeom prst="rect">
            <a:avLst/>
          </a:prstGeom>
          <a:noFill/>
        </p:spPr>
        <p:txBody>
          <a:bodyPr wrap="none" lIns="45720" rIns="45720">
            <a:spAutoFit/>
          </a:bodyPr>
          <a:lstStyle/>
          <a:p>
            <a:r>
              <a:rPr sz="900" b="1">
                <a:solidFill>
                  <a:srgbClr val="171717"/>
                </a:solidFill>
              </a:rPr>
              <a:t>color-purple-700</a:t>
            </a:r>
          </a:p>
          <a:p>
            <a:r>
              <a:rPr sz="800">
                <a:solidFill>
                  <a:srgbClr val="6B7280"/>
                </a:solidFill>
                <a:latin typeface="Consolas"/>
              </a:rPr>
              <a:t>#9F00F4</a:t>
            </a:r>
          </a:p>
        </p:txBody>
      </p:sp>
      <p:sp>
        <p:nvSpPr>
          <p:cNvPr id="17" name="Rectangle 16"/>
          <p:cNvSpPr/>
          <p:nvPr/>
        </p:nvSpPr>
        <p:spPr>
          <a:xfrm>
            <a:off x="2423160" y="3017520"/>
            <a:ext cx="1828800" cy="1005840"/>
          </a:xfrm>
          <a:prstGeom prst="rect">
            <a:avLst/>
          </a:prstGeom>
          <a:solidFill>
            <a:srgbClr val="8400CD"/>
          </a:solidFill>
          <a:ln w="6350">
            <a:solidFill>
              <a:srgbClr val="EBEBE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2423160" y="4069080"/>
            <a:ext cx="1828800" cy="457200"/>
          </a:xfrm>
          <a:prstGeom prst="rect">
            <a:avLst/>
          </a:prstGeom>
          <a:noFill/>
        </p:spPr>
        <p:txBody>
          <a:bodyPr wrap="none" lIns="45720" rIns="45720">
            <a:spAutoFit/>
          </a:bodyPr>
          <a:lstStyle/>
          <a:p>
            <a:r>
              <a:rPr sz="900" b="1">
                <a:solidFill>
                  <a:srgbClr val="171717"/>
                </a:solidFill>
              </a:rPr>
              <a:t>color-purple-800</a:t>
            </a:r>
          </a:p>
          <a:p>
            <a:r>
              <a:rPr sz="800">
                <a:solidFill>
                  <a:srgbClr val="6B7280"/>
                </a:solidFill>
                <a:latin typeface="Consolas"/>
              </a:rPr>
              <a:t>#8400CD</a:t>
            </a:r>
          </a:p>
        </p:txBody>
      </p:sp>
      <p:sp>
        <p:nvSpPr>
          <p:cNvPr id="19" name="Rectangle 18"/>
          <p:cNvSpPr/>
          <p:nvPr/>
        </p:nvSpPr>
        <p:spPr>
          <a:xfrm>
            <a:off x="4297680" y="3017520"/>
            <a:ext cx="1828800" cy="1005840"/>
          </a:xfrm>
          <a:prstGeom prst="rect">
            <a:avLst/>
          </a:prstGeom>
          <a:solidFill>
            <a:srgbClr val="7C00C9"/>
          </a:solidFill>
          <a:ln w="6350">
            <a:solidFill>
              <a:srgbClr val="EBEBE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4297680" y="4069080"/>
            <a:ext cx="1828800" cy="457200"/>
          </a:xfrm>
          <a:prstGeom prst="rect">
            <a:avLst/>
          </a:prstGeom>
          <a:noFill/>
        </p:spPr>
        <p:txBody>
          <a:bodyPr wrap="none" lIns="45720" rIns="45720">
            <a:spAutoFit/>
          </a:bodyPr>
          <a:lstStyle/>
          <a:p>
            <a:r>
              <a:rPr sz="900" b="1">
                <a:solidFill>
                  <a:srgbClr val="171717"/>
                </a:solidFill>
              </a:rPr>
              <a:t>color-purple-900</a:t>
            </a:r>
          </a:p>
          <a:p>
            <a:r>
              <a:rPr sz="800">
                <a:solidFill>
                  <a:srgbClr val="6B7280"/>
                </a:solidFill>
                <a:latin typeface="Consolas"/>
              </a:rPr>
              <a:t>#7C00C9</a:t>
            </a:r>
          </a:p>
        </p:txBody>
      </p:sp>
      <p:sp>
        <p:nvSpPr>
          <p:cNvPr id="21" name="Rectangle 20"/>
          <p:cNvSpPr/>
          <p:nvPr/>
        </p:nvSpPr>
        <p:spPr>
          <a:xfrm>
            <a:off x="6172200" y="3017520"/>
            <a:ext cx="1828800" cy="1005840"/>
          </a:xfrm>
          <a:prstGeom prst="rect">
            <a:avLst/>
          </a:prstGeom>
          <a:solidFill>
            <a:srgbClr val="2E004D"/>
          </a:solidFill>
          <a:ln w="6350">
            <a:solidFill>
              <a:srgbClr val="EBEBE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6172200" y="4069080"/>
            <a:ext cx="1828800" cy="457200"/>
          </a:xfrm>
          <a:prstGeom prst="rect">
            <a:avLst/>
          </a:prstGeom>
          <a:noFill/>
        </p:spPr>
        <p:txBody>
          <a:bodyPr wrap="none" lIns="45720" rIns="45720">
            <a:spAutoFit/>
          </a:bodyPr>
          <a:lstStyle/>
          <a:p>
            <a:r>
              <a:rPr sz="900" b="1">
                <a:solidFill>
                  <a:srgbClr val="171717"/>
                </a:solidFill>
              </a:rPr>
              <a:t>color-purple-1000</a:t>
            </a:r>
          </a:p>
          <a:p>
            <a:r>
              <a:rPr sz="800">
                <a:solidFill>
                  <a:srgbClr val="6B7280"/>
                </a:solidFill>
                <a:latin typeface="Consolas"/>
              </a:rPr>
              <a:t>#2E004D</a:t>
            </a:r>
          </a:p>
        </p:txBody>
      </p:sp>
      <p:sp>
        <p:nvSpPr>
          <p:cNvPr id="23" name="Rectangle 22"/>
          <p:cNvSpPr/>
          <p:nvPr/>
        </p:nvSpPr>
        <p:spPr>
          <a:xfrm>
            <a:off x="8046720" y="3017520"/>
            <a:ext cx="1828800" cy="1005840"/>
          </a:xfrm>
          <a:prstGeom prst="rect">
            <a:avLst/>
          </a:prstGeom>
          <a:solidFill>
            <a:srgbClr val="FFEAF5"/>
          </a:solidFill>
          <a:ln w="6350">
            <a:solidFill>
              <a:srgbClr val="EBEBE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8046720" y="4069080"/>
            <a:ext cx="1828800" cy="457200"/>
          </a:xfrm>
          <a:prstGeom prst="rect">
            <a:avLst/>
          </a:prstGeom>
          <a:noFill/>
        </p:spPr>
        <p:txBody>
          <a:bodyPr wrap="none" lIns="45720" rIns="45720">
            <a:spAutoFit/>
          </a:bodyPr>
          <a:lstStyle/>
          <a:p>
            <a:r>
              <a:rPr sz="900" b="1">
                <a:solidFill>
                  <a:srgbClr val="171717"/>
                </a:solidFill>
              </a:rPr>
              <a:t>color-pink-100</a:t>
            </a:r>
          </a:p>
          <a:p>
            <a:r>
              <a:rPr sz="800">
                <a:solidFill>
                  <a:srgbClr val="6B7280"/>
                </a:solidFill>
                <a:latin typeface="Consolas"/>
              </a:rPr>
              <a:t>#FFEAF5</a:t>
            </a:r>
          </a:p>
        </p:txBody>
      </p:sp>
      <p:sp>
        <p:nvSpPr>
          <p:cNvPr id="25" name="Rectangle 24"/>
          <p:cNvSpPr/>
          <p:nvPr/>
        </p:nvSpPr>
        <p:spPr>
          <a:xfrm>
            <a:off x="9921240" y="3017520"/>
            <a:ext cx="1828800" cy="1005840"/>
          </a:xfrm>
          <a:prstGeom prst="rect">
            <a:avLst/>
          </a:prstGeom>
          <a:solidFill>
            <a:srgbClr val="FFEAF2"/>
          </a:solidFill>
          <a:ln w="6350">
            <a:solidFill>
              <a:srgbClr val="EBEBE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9921240" y="4069080"/>
            <a:ext cx="1828800" cy="457200"/>
          </a:xfrm>
          <a:prstGeom prst="rect">
            <a:avLst/>
          </a:prstGeom>
          <a:noFill/>
        </p:spPr>
        <p:txBody>
          <a:bodyPr wrap="none" lIns="45720" rIns="45720">
            <a:spAutoFit/>
          </a:bodyPr>
          <a:lstStyle/>
          <a:p>
            <a:r>
              <a:rPr sz="900" b="1">
                <a:solidFill>
                  <a:srgbClr val="171717"/>
                </a:solidFill>
              </a:rPr>
              <a:t>color-pink-200</a:t>
            </a:r>
          </a:p>
          <a:p>
            <a:r>
              <a:rPr sz="800">
                <a:solidFill>
                  <a:srgbClr val="6B7280"/>
                </a:solidFill>
                <a:latin typeface="Consolas"/>
              </a:rPr>
              <a:t>#FFEAF2</a:t>
            </a:r>
          </a:p>
        </p:txBody>
      </p:sp>
      <p:sp>
        <p:nvSpPr>
          <p:cNvPr id="27" name="Rectangle 26"/>
          <p:cNvSpPr/>
          <p:nvPr/>
        </p:nvSpPr>
        <p:spPr>
          <a:xfrm>
            <a:off x="548640" y="4663440"/>
            <a:ext cx="1828800" cy="1005840"/>
          </a:xfrm>
          <a:prstGeom prst="rect">
            <a:avLst/>
          </a:prstGeom>
          <a:solidFill>
            <a:srgbClr val="FFE0EB"/>
          </a:solidFill>
          <a:ln w="6350">
            <a:solidFill>
              <a:srgbClr val="EBEBE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548640" y="5715000"/>
            <a:ext cx="1828800" cy="457200"/>
          </a:xfrm>
          <a:prstGeom prst="rect">
            <a:avLst/>
          </a:prstGeom>
          <a:noFill/>
        </p:spPr>
        <p:txBody>
          <a:bodyPr wrap="none" lIns="45720" rIns="45720">
            <a:spAutoFit/>
          </a:bodyPr>
          <a:lstStyle/>
          <a:p>
            <a:r>
              <a:rPr sz="900" b="1">
                <a:solidFill>
                  <a:srgbClr val="171717"/>
                </a:solidFill>
              </a:rPr>
              <a:t>color-pink-300</a:t>
            </a:r>
          </a:p>
          <a:p>
            <a:r>
              <a:rPr sz="800">
                <a:solidFill>
                  <a:srgbClr val="6B7280"/>
                </a:solidFill>
                <a:latin typeface="Consolas"/>
              </a:rPr>
              <a:t>#FFE0EB</a:t>
            </a:r>
          </a:p>
        </p:txBody>
      </p:sp>
      <p:sp>
        <p:nvSpPr>
          <p:cNvPr id="29" name="Rectangle 28"/>
          <p:cNvSpPr/>
          <p:nvPr/>
        </p:nvSpPr>
        <p:spPr>
          <a:xfrm>
            <a:off x="2423160" y="4663440"/>
            <a:ext cx="1828800" cy="1005840"/>
          </a:xfrm>
          <a:prstGeom prst="rect">
            <a:avLst/>
          </a:prstGeom>
          <a:solidFill>
            <a:srgbClr val="FFD5E1"/>
          </a:solidFill>
          <a:ln w="6350">
            <a:solidFill>
              <a:srgbClr val="EBEBE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2423160" y="5715000"/>
            <a:ext cx="1828800" cy="457200"/>
          </a:xfrm>
          <a:prstGeom prst="rect">
            <a:avLst/>
          </a:prstGeom>
          <a:noFill/>
        </p:spPr>
        <p:txBody>
          <a:bodyPr wrap="none" lIns="45720" rIns="45720">
            <a:spAutoFit/>
          </a:bodyPr>
          <a:lstStyle/>
          <a:p>
            <a:r>
              <a:rPr sz="900" b="1">
                <a:solidFill>
                  <a:srgbClr val="171717"/>
                </a:solidFill>
              </a:rPr>
              <a:t>color-pink-400</a:t>
            </a:r>
          </a:p>
          <a:p>
            <a:r>
              <a:rPr sz="800">
                <a:solidFill>
                  <a:srgbClr val="6B7280"/>
                </a:solidFill>
                <a:latin typeface="Consolas"/>
              </a:rPr>
              <a:t>#FFD5E1</a:t>
            </a:r>
          </a:p>
        </p:txBody>
      </p:sp>
      <p:sp>
        <p:nvSpPr>
          <p:cNvPr id="31" name="Rectangle 30"/>
          <p:cNvSpPr/>
          <p:nvPr/>
        </p:nvSpPr>
        <p:spPr>
          <a:xfrm>
            <a:off x="4297680" y="4663440"/>
            <a:ext cx="1828800" cy="1005840"/>
          </a:xfrm>
          <a:prstGeom prst="rect">
            <a:avLst/>
          </a:prstGeom>
          <a:solidFill>
            <a:srgbClr val="FDB3CC"/>
          </a:solidFill>
          <a:ln w="6350">
            <a:solidFill>
              <a:srgbClr val="EBEBE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TextBox 31"/>
          <p:cNvSpPr txBox="1"/>
          <p:nvPr/>
        </p:nvSpPr>
        <p:spPr>
          <a:xfrm>
            <a:off x="4297680" y="5715000"/>
            <a:ext cx="1828800" cy="457200"/>
          </a:xfrm>
          <a:prstGeom prst="rect">
            <a:avLst/>
          </a:prstGeom>
          <a:noFill/>
        </p:spPr>
        <p:txBody>
          <a:bodyPr wrap="none" lIns="45720" rIns="45720">
            <a:spAutoFit/>
          </a:bodyPr>
          <a:lstStyle/>
          <a:p>
            <a:r>
              <a:rPr sz="900" b="1">
                <a:solidFill>
                  <a:srgbClr val="171717"/>
                </a:solidFill>
              </a:rPr>
              <a:t>color-pink-500</a:t>
            </a:r>
          </a:p>
          <a:p>
            <a:r>
              <a:rPr sz="800">
                <a:solidFill>
                  <a:srgbClr val="6B7280"/>
                </a:solidFill>
                <a:latin typeface="Consolas"/>
              </a:rPr>
              <a:t>#FDB3CC</a:t>
            </a:r>
          </a:p>
        </p:txBody>
      </p:sp>
      <p:sp>
        <p:nvSpPr>
          <p:cNvPr id="33" name="Rectangle 32"/>
          <p:cNvSpPr/>
          <p:nvPr/>
        </p:nvSpPr>
        <p:spPr>
          <a:xfrm>
            <a:off x="6172200" y="4663440"/>
            <a:ext cx="1828800" cy="1005840"/>
          </a:xfrm>
          <a:prstGeom prst="rect">
            <a:avLst/>
          </a:prstGeom>
          <a:solidFill>
            <a:srgbClr val="F97EA7"/>
          </a:solidFill>
          <a:ln w="6350">
            <a:solidFill>
              <a:srgbClr val="EBEBE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6172200" y="5715000"/>
            <a:ext cx="1828800" cy="457200"/>
          </a:xfrm>
          <a:prstGeom prst="rect">
            <a:avLst/>
          </a:prstGeom>
          <a:noFill/>
        </p:spPr>
        <p:txBody>
          <a:bodyPr wrap="none" lIns="45720" rIns="45720">
            <a:spAutoFit/>
          </a:bodyPr>
          <a:lstStyle/>
          <a:p>
            <a:r>
              <a:rPr sz="900" b="1">
                <a:solidFill>
                  <a:srgbClr val="171717"/>
                </a:solidFill>
              </a:rPr>
              <a:t>color-pink-600</a:t>
            </a:r>
          </a:p>
          <a:p>
            <a:r>
              <a:rPr sz="800">
                <a:solidFill>
                  <a:srgbClr val="6B7280"/>
                </a:solidFill>
                <a:latin typeface="Consolas"/>
              </a:rPr>
              <a:t>#F97EA7</a:t>
            </a:r>
          </a:p>
        </p:txBody>
      </p:sp>
      <p:sp>
        <p:nvSpPr>
          <p:cNvPr id="35" name="Rectangle 34"/>
          <p:cNvSpPr/>
          <p:nvPr/>
        </p:nvSpPr>
        <p:spPr>
          <a:xfrm>
            <a:off x="8046720" y="4663440"/>
            <a:ext cx="1828800" cy="1005840"/>
          </a:xfrm>
          <a:prstGeom prst="rect">
            <a:avLst/>
          </a:prstGeom>
          <a:solidFill>
            <a:srgbClr val="F22782"/>
          </a:solidFill>
          <a:ln w="6350">
            <a:solidFill>
              <a:srgbClr val="EBEBE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TextBox 35"/>
          <p:cNvSpPr txBox="1"/>
          <p:nvPr/>
        </p:nvSpPr>
        <p:spPr>
          <a:xfrm>
            <a:off x="8046720" y="5715000"/>
            <a:ext cx="1828800" cy="457200"/>
          </a:xfrm>
          <a:prstGeom prst="rect">
            <a:avLst/>
          </a:prstGeom>
          <a:noFill/>
        </p:spPr>
        <p:txBody>
          <a:bodyPr wrap="none" lIns="45720" rIns="45720">
            <a:spAutoFit/>
          </a:bodyPr>
          <a:lstStyle/>
          <a:p>
            <a:r>
              <a:rPr sz="900" b="1">
                <a:solidFill>
                  <a:srgbClr val="171717"/>
                </a:solidFill>
              </a:rPr>
              <a:t>color-pink-700</a:t>
            </a:r>
          </a:p>
          <a:p>
            <a:r>
              <a:rPr sz="800">
                <a:solidFill>
                  <a:srgbClr val="6B7280"/>
                </a:solidFill>
                <a:latin typeface="Consolas"/>
              </a:rPr>
              <a:t>#F22782</a:t>
            </a:r>
          </a:p>
        </p:txBody>
      </p:sp>
      <p:sp>
        <p:nvSpPr>
          <p:cNvPr id="37" name="Rectangle 36"/>
          <p:cNvSpPr/>
          <p:nvPr/>
        </p:nvSpPr>
        <p:spPr>
          <a:xfrm>
            <a:off x="9921240" y="4663440"/>
            <a:ext cx="1828800" cy="1005840"/>
          </a:xfrm>
          <a:prstGeom prst="rect">
            <a:avLst/>
          </a:prstGeom>
          <a:solidFill>
            <a:srgbClr val="E4106E"/>
          </a:solidFill>
          <a:ln w="6350">
            <a:solidFill>
              <a:srgbClr val="EBEBE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8" name="TextBox 37"/>
          <p:cNvSpPr txBox="1"/>
          <p:nvPr/>
        </p:nvSpPr>
        <p:spPr>
          <a:xfrm>
            <a:off x="9921240" y="5715000"/>
            <a:ext cx="1828800" cy="457200"/>
          </a:xfrm>
          <a:prstGeom prst="rect">
            <a:avLst/>
          </a:prstGeom>
          <a:noFill/>
        </p:spPr>
        <p:txBody>
          <a:bodyPr wrap="none" lIns="45720" rIns="45720">
            <a:spAutoFit/>
          </a:bodyPr>
          <a:lstStyle/>
          <a:p>
            <a:r>
              <a:rPr sz="900" b="1">
                <a:solidFill>
                  <a:srgbClr val="171717"/>
                </a:solidFill>
              </a:rPr>
              <a:t>color-pink-800</a:t>
            </a:r>
          </a:p>
          <a:p>
            <a:r>
              <a:rPr sz="800">
                <a:solidFill>
                  <a:srgbClr val="6B7280"/>
                </a:solidFill>
                <a:latin typeface="Consolas"/>
              </a:rPr>
              <a:t>#E4106E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10972800" cy="548640"/>
          </a:xfrm>
          <a:prstGeom prst="rect">
            <a:avLst/>
          </a:prstGeom>
          <a:noFill/>
        </p:spPr>
        <p:txBody>
          <a:bodyPr wrap="square" lIns="45720" rIns="45720">
            <a:spAutoFit/>
          </a:bodyPr>
          <a:lstStyle/>
          <a:p>
            <a:r>
              <a:rPr sz="2800" b="1">
                <a:solidFill>
                  <a:srgbClr val="171717"/>
                </a:solidFill>
              </a:rPr>
              <a:t>Color palette (6/6)</a:t>
            </a:r>
          </a:p>
        </p:txBody>
      </p:sp>
      <p:sp>
        <p:nvSpPr>
          <p:cNvPr id="3" name="Rectangle 2"/>
          <p:cNvSpPr/>
          <p:nvPr/>
        </p:nvSpPr>
        <p:spPr>
          <a:xfrm>
            <a:off x="548640" y="1371600"/>
            <a:ext cx="1828800" cy="1005840"/>
          </a:xfrm>
          <a:prstGeom prst="rect">
            <a:avLst/>
          </a:prstGeom>
          <a:solidFill>
            <a:srgbClr val="C41562"/>
          </a:solidFill>
          <a:ln w="6350">
            <a:solidFill>
              <a:srgbClr val="EBEBE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2423160"/>
            <a:ext cx="1828800" cy="457200"/>
          </a:xfrm>
          <a:prstGeom prst="rect">
            <a:avLst/>
          </a:prstGeom>
          <a:noFill/>
        </p:spPr>
        <p:txBody>
          <a:bodyPr wrap="none" lIns="45720" rIns="45720">
            <a:spAutoFit/>
          </a:bodyPr>
          <a:lstStyle/>
          <a:p>
            <a:r>
              <a:rPr sz="900" b="1">
                <a:solidFill>
                  <a:srgbClr val="171717"/>
                </a:solidFill>
              </a:rPr>
              <a:t>color-pink-900</a:t>
            </a:r>
          </a:p>
          <a:p>
            <a:r>
              <a:rPr sz="800">
                <a:solidFill>
                  <a:srgbClr val="6B7280"/>
                </a:solidFill>
                <a:latin typeface="Consolas"/>
              </a:rPr>
              <a:t>#C41562</a:t>
            </a:r>
          </a:p>
        </p:txBody>
      </p:sp>
      <p:sp>
        <p:nvSpPr>
          <p:cNvPr id="5" name="Rectangle 4"/>
          <p:cNvSpPr/>
          <p:nvPr/>
        </p:nvSpPr>
        <p:spPr>
          <a:xfrm>
            <a:off x="2423160" y="1371600"/>
            <a:ext cx="1828800" cy="1005840"/>
          </a:xfrm>
          <a:prstGeom prst="rect">
            <a:avLst/>
          </a:prstGeom>
          <a:solidFill>
            <a:srgbClr val="460523"/>
          </a:solidFill>
          <a:ln w="6350">
            <a:solidFill>
              <a:srgbClr val="EBEBE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2423160" y="2423160"/>
            <a:ext cx="1828800" cy="457200"/>
          </a:xfrm>
          <a:prstGeom prst="rect">
            <a:avLst/>
          </a:prstGeom>
          <a:noFill/>
        </p:spPr>
        <p:txBody>
          <a:bodyPr wrap="none" lIns="45720" rIns="45720">
            <a:spAutoFit/>
          </a:bodyPr>
          <a:lstStyle/>
          <a:p>
            <a:r>
              <a:rPr sz="900" b="1">
                <a:solidFill>
                  <a:srgbClr val="171717"/>
                </a:solidFill>
              </a:rPr>
              <a:t>color-pink-1000</a:t>
            </a:r>
          </a:p>
          <a:p>
            <a:r>
              <a:rPr sz="800">
                <a:solidFill>
                  <a:srgbClr val="6B7280"/>
                </a:solidFill>
                <a:latin typeface="Consolas"/>
              </a:rPr>
              <a:t>#460523</a:t>
            </a:r>
          </a:p>
        </p:txBody>
      </p:sp>
      <p:sp>
        <p:nvSpPr>
          <p:cNvPr id="7" name="Rectangle 6"/>
          <p:cNvSpPr/>
          <p:nvPr/>
        </p:nvSpPr>
        <p:spPr>
          <a:xfrm>
            <a:off x="4297680" y="1371600"/>
            <a:ext cx="1828800" cy="1005840"/>
          </a:xfrm>
          <a:prstGeom prst="rect">
            <a:avLst/>
          </a:prstGeom>
          <a:solidFill>
            <a:srgbClr val="FAFBFC"/>
          </a:solidFill>
          <a:ln w="6350">
            <a:solidFill>
              <a:srgbClr val="EBEBE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4297680" y="2423160"/>
            <a:ext cx="1828800" cy="457200"/>
          </a:xfrm>
          <a:prstGeom prst="rect">
            <a:avLst/>
          </a:prstGeom>
          <a:noFill/>
        </p:spPr>
        <p:txBody>
          <a:bodyPr wrap="none" lIns="45720" rIns="45720">
            <a:spAutoFit/>
          </a:bodyPr>
          <a:lstStyle/>
          <a:p>
            <a:r>
              <a:rPr sz="900" b="1">
                <a:solidFill>
                  <a:srgbClr val="171717"/>
                </a:solidFill>
              </a:rPr>
              <a:t>color-marketing-background</a:t>
            </a:r>
          </a:p>
          <a:p>
            <a:r>
              <a:rPr sz="800">
                <a:solidFill>
                  <a:srgbClr val="6B7280"/>
                </a:solidFill>
                <a:latin typeface="Consolas"/>
              </a:rPr>
              <a:t>#FAFBFC</a:t>
            </a:r>
          </a:p>
        </p:txBody>
      </p:sp>
      <p:sp>
        <p:nvSpPr>
          <p:cNvPr id="9" name="Rectangle 8"/>
          <p:cNvSpPr/>
          <p:nvPr/>
        </p:nvSpPr>
        <p:spPr>
          <a:xfrm>
            <a:off x="6172200" y="1371600"/>
            <a:ext cx="1828800" cy="1005840"/>
          </a:xfrm>
          <a:prstGeom prst="rect">
            <a:avLst/>
          </a:prstGeom>
          <a:solidFill>
            <a:srgbClr val="7928CA"/>
          </a:solidFill>
          <a:ln w="6350">
            <a:solidFill>
              <a:srgbClr val="EBEBE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6172200" y="2423160"/>
            <a:ext cx="1828800" cy="457200"/>
          </a:xfrm>
          <a:prstGeom prst="rect">
            <a:avLst/>
          </a:prstGeom>
          <a:noFill/>
        </p:spPr>
        <p:txBody>
          <a:bodyPr wrap="none" lIns="45720" rIns="45720">
            <a:spAutoFit/>
          </a:bodyPr>
          <a:lstStyle/>
          <a:p>
            <a:r>
              <a:rPr sz="900" b="1">
                <a:solidFill>
                  <a:srgbClr val="171717"/>
                </a:solidFill>
              </a:rPr>
              <a:t>color-marketing-violet</a:t>
            </a:r>
          </a:p>
          <a:p>
            <a:r>
              <a:rPr sz="800">
                <a:solidFill>
                  <a:srgbClr val="6B7280"/>
                </a:solidFill>
                <a:latin typeface="Consolas"/>
              </a:rPr>
              <a:t>#7928CA</a:t>
            </a:r>
          </a:p>
        </p:txBody>
      </p:sp>
      <p:sp>
        <p:nvSpPr>
          <p:cNvPr id="11" name="Rectangle 10"/>
          <p:cNvSpPr/>
          <p:nvPr/>
        </p:nvSpPr>
        <p:spPr>
          <a:xfrm>
            <a:off x="8046720" y="1371600"/>
            <a:ext cx="1828800" cy="1005840"/>
          </a:xfrm>
          <a:prstGeom prst="rect">
            <a:avLst/>
          </a:prstGeom>
          <a:solidFill>
            <a:srgbClr val="50E3C2"/>
          </a:solidFill>
          <a:ln w="6350">
            <a:solidFill>
              <a:srgbClr val="EBEBE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8046720" y="2423160"/>
            <a:ext cx="1828800" cy="457200"/>
          </a:xfrm>
          <a:prstGeom prst="rect">
            <a:avLst/>
          </a:prstGeom>
          <a:noFill/>
        </p:spPr>
        <p:txBody>
          <a:bodyPr wrap="none" lIns="45720" rIns="45720">
            <a:spAutoFit/>
          </a:bodyPr>
          <a:lstStyle/>
          <a:p>
            <a:r>
              <a:rPr sz="900" b="1">
                <a:solidFill>
                  <a:srgbClr val="171717"/>
                </a:solidFill>
              </a:rPr>
              <a:t>color-marketing-cyan</a:t>
            </a:r>
          </a:p>
          <a:p>
            <a:r>
              <a:rPr sz="800">
                <a:solidFill>
                  <a:srgbClr val="6B7280"/>
                </a:solidFill>
                <a:latin typeface="Consolas"/>
              </a:rPr>
              <a:t>#50E3C2</a:t>
            </a:r>
          </a:p>
        </p:txBody>
      </p:sp>
      <p:sp>
        <p:nvSpPr>
          <p:cNvPr id="13" name="Rectangle 12"/>
          <p:cNvSpPr/>
          <p:nvPr/>
        </p:nvSpPr>
        <p:spPr>
          <a:xfrm>
            <a:off x="9921240" y="1371600"/>
            <a:ext cx="1828800" cy="1005840"/>
          </a:xfrm>
          <a:prstGeom prst="rect">
            <a:avLst/>
          </a:prstGeom>
          <a:solidFill>
            <a:srgbClr val="FF0080"/>
          </a:solidFill>
          <a:ln w="6350">
            <a:solidFill>
              <a:srgbClr val="EBEBE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9921240" y="2423160"/>
            <a:ext cx="1828800" cy="457200"/>
          </a:xfrm>
          <a:prstGeom prst="rect">
            <a:avLst/>
          </a:prstGeom>
          <a:noFill/>
        </p:spPr>
        <p:txBody>
          <a:bodyPr wrap="none" lIns="45720" rIns="45720">
            <a:spAutoFit/>
          </a:bodyPr>
          <a:lstStyle/>
          <a:p>
            <a:r>
              <a:rPr sz="900" b="1">
                <a:solidFill>
                  <a:srgbClr val="171717"/>
                </a:solidFill>
              </a:rPr>
              <a:t>color-marketing-highlight-pink</a:t>
            </a:r>
          </a:p>
          <a:p>
            <a:r>
              <a:rPr sz="800">
                <a:solidFill>
                  <a:srgbClr val="6B7280"/>
                </a:solidFill>
                <a:latin typeface="Consolas"/>
              </a:rPr>
              <a:t>#FF0080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10972800" cy="548640"/>
          </a:xfrm>
          <a:prstGeom prst="rect">
            <a:avLst/>
          </a:prstGeom>
          <a:noFill/>
        </p:spPr>
        <p:txBody>
          <a:bodyPr wrap="square" lIns="45720" rIns="45720">
            <a:spAutoFit/>
          </a:bodyPr>
          <a:lstStyle/>
          <a:p>
            <a:r>
              <a:rPr sz="2800" b="1">
                <a:solidFill>
                  <a:srgbClr val="171717"/>
                </a:solidFill>
              </a:rPr>
              <a:t>Typography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1463040"/>
            <a:ext cx="7315200" cy="640080"/>
          </a:xfrm>
          <a:prstGeom prst="rect">
            <a:avLst/>
          </a:prstGeom>
          <a:noFill/>
        </p:spPr>
        <p:txBody>
          <a:bodyPr wrap="none" tIns="0">
            <a:spAutoFit/>
          </a:bodyPr>
          <a:lstStyle/>
          <a:p>
            <a:r>
              <a:rPr sz="3200" b="1">
                <a:solidFill>
                  <a:srgbClr val="171717"/>
                </a:solidFill>
                <a:latin typeface="Geist"/>
              </a:rPr>
              <a:t>The quick brown fox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046720" y="1554480"/>
            <a:ext cx="3657600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100" b="1">
                <a:solidFill>
                  <a:srgbClr val="171717"/>
                </a:solidFill>
              </a:rPr>
              <a:t>display</a:t>
            </a:r>
          </a:p>
          <a:p>
            <a:r>
              <a:rPr sz="900">
                <a:solidFill>
                  <a:srgbClr val="6B7280"/>
                </a:solidFill>
                <a:latin typeface="Consolas"/>
              </a:rPr>
              <a:t>48px · 600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2194560"/>
            <a:ext cx="7315200" cy="640080"/>
          </a:xfrm>
          <a:prstGeom prst="rect">
            <a:avLst/>
          </a:prstGeom>
          <a:noFill/>
        </p:spPr>
        <p:txBody>
          <a:bodyPr wrap="none" tIns="0">
            <a:spAutoFit/>
          </a:bodyPr>
          <a:lstStyle/>
          <a:p>
            <a:r>
              <a:rPr sz="2250" b="1">
                <a:solidFill>
                  <a:srgbClr val="171717"/>
                </a:solidFill>
                <a:latin typeface="Geist"/>
              </a:rPr>
              <a:t>The quick brown fox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046720" y="2286000"/>
            <a:ext cx="3657600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100" b="1">
                <a:solidFill>
                  <a:srgbClr val="171717"/>
                </a:solidFill>
              </a:rPr>
              <a:t>h2</a:t>
            </a:r>
          </a:p>
          <a:p>
            <a:r>
              <a:rPr sz="900">
                <a:solidFill>
                  <a:srgbClr val="6B7280"/>
                </a:solidFill>
                <a:latin typeface="Consolas"/>
              </a:rPr>
              <a:t>30px · 600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8640" y="2926080"/>
            <a:ext cx="7315200" cy="640080"/>
          </a:xfrm>
          <a:prstGeom prst="rect">
            <a:avLst/>
          </a:prstGeom>
          <a:noFill/>
        </p:spPr>
        <p:txBody>
          <a:bodyPr wrap="none" tIns="0">
            <a:spAutoFit/>
          </a:bodyPr>
          <a:lstStyle/>
          <a:p>
            <a:r>
              <a:rPr sz="1200" b="0">
                <a:solidFill>
                  <a:srgbClr val="171717"/>
                </a:solidFill>
                <a:latin typeface="Geist"/>
              </a:rPr>
              <a:t>The quick brown fox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046720" y="3017520"/>
            <a:ext cx="3657600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100" b="1">
                <a:solidFill>
                  <a:srgbClr val="171717"/>
                </a:solidFill>
              </a:rPr>
              <a:t>body</a:t>
            </a:r>
          </a:p>
          <a:p>
            <a:r>
              <a:rPr sz="900">
                <a:solidFill>
                  <a:srgbClr val="6B7280"/>
                </a:solidFill>
                <a:latin typeface="Consolas"/>
              </a:rPr>
              <a:t>16px · 400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48640" y="3657600"/>
            <a:ext cx="7315200" cy="640080"/>
          </a:xfrm>
          <a:prstGeom prst="rect">
            <a:avLst/>
          </a:prstGeom>
          <a:noFill/>
        </p:spPr>
        <p:txBody>
          <a:bodyPr wrap="none" tIns="0">
            <a:spAutoFit/>
          </a:bodyPr>
          <a:lstStyle/>
          <a:p>
            <a:r>
              <a:rPr sz="1050" b="0">
                <a:solidFill>
                  <a:srgbClr val="171717"/>
                </a:solidFill>
                <a:latin typeface="Geist"/>
              </a:rPr>
              <a:t>The quick brown fox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046720" y="3749040"/>
            <a:ext cx="3657600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100" b="1">
                <a:solidFill>
                  <a:srgbClr val="171717"/>
                </a:solidFill>
              </a:rPr>
              <a:t>body-sm</a:t>
            </a:r>
          </a:p>
          <a:p>
            <a:r>
              <a:rPr sz="900">
                <a:solidFill>
                  <a:srgbClr val="6B7280"/>
                </a:solidFill>
                <a:latin typeface="Consolas"/>
              </a:rPr>
              <a:t>14px · 400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48640" y="4389120"/>
            <a:ext cx="7315200" cy="640080"/>
          </a:xfrm>
          <a:prstGeom prst="rect">
            <a:avLst/>
          </a:prstGeom>
          <a:noFill/>
        </p:spPr>
        <p:txBody>
          <a:bodyPr wrap="none" tIns="0">
            <a:spAutoFit/>
          </a:bodyPr>
          <a:lstStyle/>
          <a:p>
            <a:r>
              <a:rPr sz="900" b="0">
                <a:solidFill>
                  <a:srgbClr val="171717"/>
                </a:solidFill>
                <a:latin typeface="Geist Mono"/>
              </a:rPr>
              <a:t>The quick brown fox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046720" y="4480560"/>
            <a:ext cx="3657600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100" b="1">
                <a:solidFill>
                  <a:srgbClr val="171717"/>
                </a:solidFill>
              </a:rPr>
              <a:t>caption-mono</a:t>
            </a:r>
          </a:p>
          <a:p>
            <a:r>
              <a:rPr sz="900">
                <a:solidFill>
                  <a:srgbClr val="6B7280"/>
                </a:solidFill>
                <a:latin typeface="Consolas"/>
              </a:rPr>
              <a:t>12px · 400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